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9144000"/>
  <p:notesSz cx="6797675" cy="9928225"/>
  <p:embeddedFontLst>
    <p:embeddedFont>
      <p:font typeface="Libre Franklin"/>
      <p:regular r:id="rId14"/>
      <p:bold r:id="rId15"/>
      <p:italic r:id="rId16"/>
      <p:boldItalic r:id="rId17"/>
    </p:embeddedFont>
    <p:embeddedFont>
      <p:font typeface="Cambria Math"/>
      <p:regular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19" roundtripDataSignature="AMtx7mje6U8jzV0yImaRf8YSICH8H4+Pj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ibreFranklin-bold.fntdata"/><Relationship Id="rId14" Type="http://schemas.openxmlformats.org/officeDocument/2006/relationships/font" Target="fonts/LibreFranklin-regular.fntdata"/><Relationship Id="rId17" Type="http://schemas.openxmlformats.org/officeDocument/2006/relationships/font" Target="fonts/LibreFranklin-boldItalic.fntdata"/><Relationship Id="rId16" Type="http://schemas.openxmlformats.org/officeDocument/2006/relationships/font" Target="fonts/LibreFranklin-italic.fntdata"/><Relationship Id="rId5" Type="http://schemas.openxmlformats.org/officeDocument/2006/relationships/notesMaster" Target="notesMasters/notesMaster1.xml"/><Relationship Id="rId19" Type="http://customschemas.google.com/relationships/presentationmetadata" Target="metadata"/><Relationship Id="rId6" Type="http://schemas.openxmlformats.org/officeDocument/2006/relationships/slide" Target="slides/slide1.xml"/><Relationship Id="rId18" Type="http://schemas.openxmlformats.org/officeDocument/2006/relationships/font" Target="fonts/CambriaMath-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1" y="1"/>
            <a:ext cx="2945659" cy="496412"/>
          </a:xfrm>
          <a:prstGeom prst="rect">
            <a:avLst/>
          </a:prstGeom>
          <a:noFill/>
          <a:ln>
            <a:noFill/>
          </a:ln>
        </p:spPr>
        <p:txBody>
          <a:bodyPr anchorCtr="0" anchor="t" bIns="45725" lIns="91450" spcFirstLastPara="1" rIns="91450" wrap="square" tIns="4572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50444" y="1"/>
            <a:ext cx="2945659" cy="496412"/>
          </a:xfrm>
          <a:prstGeom prst="rect">
            <a:avLst/>
          </a:prstGeom>
          <a:noFill/>
          <a:ln>
            <a:noFill/>
          </a:ln>
        </p:spPr>
        <p:txBody>
          <a:bodyPr anchorCtr="0" anchor="t" bIns="45725" lIns="91450" spcFirstLastPara="1" rIns="91450" wrap="square" tIns="45725">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919163" y="746125"/>
            <a:ext cx="4959350" cy="3721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9768" y="4715909"/>
            <a:ext cx="5438140" cy="4467701"/>
          </a:xfrm>
          <a:prstGeom prst="rect">
            <a:avLst/>
          </a:prstGeom>
          <a:noFill/>
          <a:ln>
            <a:noFill/>
          </a:ln>
        </p:spPr>
        <p:txBody>
          <a:bodyPr anchorCtr="0" anchor="t" bIns="45725" lIns="91450" spcFirstLastPara="1" rIns="91450" wrap="square" tIns="45725">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1" y="9430092"/>
            <a:ext cx="2945659" cy="496412"/>
          </a:xfrm>
          <a:prstGeom prst="rect">
            <a:avLst/>
          </a:prstGeom>
          <a:noFill/>
          <a:ln>
            <a:noFill/>
          </a:ln>
        </p:spPr>
        <p:txBody>
          <a:bodyPr anchorCtr="0" anchor="b" bIns="45725" lIns="91450" spcFirstLastPara="1" rIns="91450" wrap="square" tIns="4572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50444" y="9430092"/>
            <a:ext cx="2945659" cy="496412"/>
          </a:xfrm>
          <a:prstGeom prst="rect">
            <a:avLst/>
          </a:prstGeom>
          <a:noFill/>
          <a:ln>
            <a:noFill/>
          </a:ln>
        </p:spPr>
        <p:txBody>
          <a:bodyPr anchorCtr="0" anchor="b" bIns="45725" lIns="91450" spcFirstLastPara="1" rIns="91450" wrap="square" tIns="45725">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meetup.com/Oxford-Writing-Circle/"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1:notes"/>
          <p:cNvSpPr txBox="1"/>
          <p:nvPr>
            <p:ph idx="1" type="body"/>
          </p:nvPr>
        </p:nvSpPr>
        <p:spPr>
          <a:xfrm>
            <a:off x="699974" y="4424044"/>
            <a:ext cx="5599702" cy="4191218"/>
          </a:xfrm>
          <a:prstGeom prst="rect">
            <a:avLst/>
          </a:prstGeom>
          <a:noFill/>
          <a:ln>
            <a:noFill/>
          </a:ln>
        </p:spPr>
        <p:txBody>
          <a:bodyPr anchorCtr="0" anchor="t" bIns="87925" lIns="87925" spcFirstLastPara="1" rIns="87925" wrap="square" tIns="87925">
            <a:noAutofit/>
          </a:bodyPr>
          <a:lstStyle/>
          <a:p>
            <a:pPr indent="0" lvl="0" marL="0" rtl="0" algn="l">
              <a:spcBef>
                <a:spcPts val="0"/>
              </a:spcBef>
              <a:spcAft>
                <a:spcPts val="0"/>
              </a:spcAft>
              <a:buNone/>
            </a:pPr>
            <a:r>
              <a:rPr lang="en-GB"/>
              <a:t>Hi, my name is Lena Sheveleva. By day and often by night I am a hard-working economist, but I  also enjoy reading and exploring the work of contemporary writers &amp; poets. </a:t>
            </a:r>
            <a:endParaRPr/>
          </a:p>
        </p:txBody>
      </p:sp>
      <p:sp>
        <p:nvSpPr>
          <p:cNvPr id="83" name="Google Shape;83;p1:notes"/>
          <p:cNvSpPr/>
          <p:nvPr>
            <p:ph idx="2" type="sldImg"/>
          </p:nvPr>
        </p:nvSpPr>
        <p:spPr>
          <a:xfrm>
            <a:off x="117157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2:notes"/>
          <p:cNvSpPr/>
          <p:nvPr>
            <p:ph idx="2" type="sldImg"/>
          </p:nvPr>
        </p:nvSpPr>
        <p:spPr>
          <a:xfrm>
            <a:off x="919163" y="746125"/>
            <a:ext cx="4959350" cy="3721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0" name="Google Shape;90;p2:notes"/>
          <p:cNvSpPr txBox="1"/>
          <p:nvPr>
            <p:ph idx="1" type="body"/>
          </p:nvPr>
        </p:nvSpPr>
        <p:spPr>
          <a:xfrm>
            <a:off x="679768" y="4715908"/>
            <a:ext cx="5438140" cy="4467701"/>
          </a:xfrm>
          <a:prstGeom prst="rect">
            <a:avLst/>
          </a:prstGeom>
          <a:noFill/>
          <a:ln>
            <a:noFill/>
          </a:ln>
        </p:spPr>
        <p:txBody>
          <a:bodyPr anchorCtr="0" anchor="t" bIns="45725" lIns="91450" spcFirstLastPara="1" rIns="91450" wrap="square" tIns="45725">
            <a:noAutofit/>
          </a:bodyPr>
          <a:lstStyle/>
          <a:p>
            <a:pPr indent="-171483" lvl="0" marL="171483" rtl="0" algn="l">
              <a:spcBef>
                <a:spcPts val="0"/>
              </a:spcBef>
              <a:spcAft>
                <a:spcPts val="0"/>
              </a:spcAft>
              <a:buClr>
                <a:schemeClr val="dk1"/>
              </a:buClr>
              <a:buSzPts val="1200"/>
              <a:buFont typeface="Arial"/>
              <a:buChar char="•"/>
            </a:pPr>
            <a:r>
              <a:rPr lang="en-GB"/>
              <a:t>The first item I want to discuss is the writing workshops culture in the UK. </a:t>
            </a:r>
            <a:endParaRPr/>
          </a:p>
          <a:p>
            <a:pPr indent="-171483" lvl="0" marL="171483" marR="0" rtl="0" algn="l">
              <a:lnSpc>
                <a:spcPct val="100000"/>
              </a:lnSpc>
              <a:spcBef>
                <a:spcPts val="0"/>
              </a:spcBef>
              <a:spcAft>
                <a:spcPts val="0"/>
              </a:spcAft>
              <a:buClr>
                <a:schemeClr val="dk1"/>
              </a:buClr>
              <a:buSzPts val="1200"/>
              <a:buFont typeface="Arial"/>
              <a:buChar char="•"/>
            </a:pPr>
            <a:r>
              <a:rPr lang="en-GB"/>
              <a:t>A few years ago I moved from Cardiff to Oxford to live with my partner but my job is still in Cardiff. That has reduced my social life to nothing &amp; I began to look for opportunities to meet people. This is when I found out about the </a:t>
            </a:r>
            <a:r>
              <a:rPr b="1" i="0" lang="en-GB" u="sng" strike="noStrike">
                <a:solidFill>
                  <a:srgbClr val="212121"/>
                </a:solidFill>
                <a:latin typeface="Arial"/>
                <a:ea typeface="Arial"/>
                <a:cs typeface="Arial"/>
                <a:sym typeface="Arial"/>
                <a:hlinkClick r:id="rId2">
                  <a:extLst>
                    <a:ext uri="{A12FA001-AC4F-418D-AE19-62706E023703}">
                      <ahyp:hlinkClr val="tx"/>
                    </a:ext>
                  </a:extLst>
                </a:hlinkClick>
              </a:rPr>
              <a:t>Oxford Writing Circle</a:t>
            </a:r>
            <a:r>
              <a:rPr b="1" i="0" lang="en-GB" u="none" strike="noStrike">
                <a:solidFill>
                  <a:srgbClr val="212121"/>
                </a:solidFill>
                <a:latin typeface="Arial"/>
                <a:ea typeface="Arial"/>
                <a:cs typeface="Arial"/>
                <a:sym typeface="Arial"/>
              </a:rPr>
              <a:t>. </a:t>
            </a:r>
            <a:endParaRPr/>
          </a:p>
          <a:p>
            <a:pPr indent="-171483" lvl="0" marL="171483" marR="0" rtl="0" algn="l">
              <a:lnSpc>
                <a:spcPct val="100000"/>
              </a:lnSpc>
              <a:spcBef>
                <a:spcPts val="0"/>
              </a:spcBef>
              <a:spcAft>
                <a:spcPts val="0"/>
              </a:spcAft>
              <a:buClr>
                <a:srgbClr val="212121"/>
              </a:buClr>
              <a:buSzPts val="1200"/>
              <a:buFont typeface="Arial"/>
              <a:buChar char="•"/>
            </a:pPr>
            <a:r>
              <a:rPr b="0" i="0" lang="en-GB" u="none" strike="noStrike">
                <a:solidFill>
                  <a:srgbClr val="212121"/>
                </a:solidFill>
                <a:latin typeface="Arial"/>
                <a:ea typeface="Arial"/>
                <a:cs typeface="Arial"/>
                <a:sym typeface="Arial"/>
              </a:rPr>
              <a:t>Oxford writing circle is really just a group of people organized as a meet-up on that meets on regular bases for three main purposes: to shut up and write, and feedback. The feedback sessions is when a person reads an excerpt of their work and opens it up to feedback from the group. </a:t>
            </a:r>
            <a:endParaRPr b="0" i="0">
              <a:solidFill>
                <a:srgbClr val="212121"/>
              </a:solidFill>
              <a:latin typeface="Arial"/>
              <a:ea typeface="Arial"/>
              <a:cs typeface="Arial"/>
              <a:sym typeface="Arial"/>
            </a:endParaRPr>
          </a:p>
        </p:txBody>
      </p:sp>
      <p:sp>
        <p:nvSpPr>
          <p:cNvPr id="91" name="Google Shape;91;p2:notes"/>
          <p:cNvSpPr txBox="1"/>
          <p:nvPr>
            <p:ph idx="10" type="dt"/>
          </p:nvPr>
        </p:nvSpPr>
        <p:spPr>
          <a:xfrm>
            <a:off x="3850444" y="1"/>
            <a:ext cx="2945659" cy="496412"/>
          </a:xfrm>
          <a:prstGeom prst="rect">
            <a:avLst/>
          </a:prstGeom>
          <a:noFill/>
          <a:ln>
            <a:noFill/>
          </a:ln>
        </p:spPr>
        <p:txBody>
          <a:bodyPr anchorCtr="0" anchor="t" bIns="45725" lIns="91450" spcFirstLastPara="1" rIns="91450" wrap="square" tIns="45725">
            <a:noAutofit/>
          </a:bodyPr>
          <a:lstStyle/>
          <a:p>
            <a:pPr indent="0" lvl="0" marL="0" rtl="0" algn="r">
              <a:spcBef>
                <a:spcPts val="0"/>
              </a:spcBef>
              <a:spcAft>
                <a:spcPts val="0"/>
              </a:spcAft>
              <a:buNone/>
            </a:pPr>
            <a:r>
              <a:rPr lang="en-GB"/>
              <a:t>7/16/2021</a:t>
            </a:r>
            <a:endParaRPr/>
          </a:p>
        </p:txBody>
      </p:sp>
      <p:sp>
        <p:nvSpPr>
          <p:cNvPr id="92" name="Google Shape;92;p2:notes"/>
          <p:cNvSpPr txBox="1"/>
          <p:nvPr>
            <p:ph idx="3" type="hdr"/>
          </p:nvPr>
        </p:nvSpPr>
        <p:spPr>
          <a:xfrm>
            <a:off x="1" y="1"/>
            <a:ext cx="2945659" cy="496412"/>
          </a:xfrm>
          <a:prstGeom prst="rect">
            <a:avLst/>
          </a:prstGeom>
          <a:noFill/>
          <a:ln>
            <a:noFill/>
          </a:ln>
        </p:spPr>
        <p:txBody>
          <a:bodyPr anchorCtr="0" anchor="t" bIns="45725" lIns="91450" spcFirstLastPara="1" rIns="91450" wrap="square" tIns="45725">
            <a:noAutofit/>
          </a:bodyPr>
          <a:lstStyle/>
          <a:p>
            <a:pPr indent="0" lvl="0" marL="0" rtl="0" algn="l">
              <a:spcBef>
                <a:spcPts val="0"/>
              </a:spcBef>
              <a:spcAft>
                <a:spcPts val="0"/>
              </a:spcAft>
              <a:buNone/>
            </a:pPr>
            <a:r>
              <a:rPr lang="en-GB"/>
              <a:t>BS3554 Financial Econommics</a:t>
            </a:r>
            <a:endParaRPr/>
          </a:p>
        </p:txBody>
      </p:sp>
      <p:sp>
        <p:nvSpPr>
          <p:cNvPr id="93" name="Google Shape;93;p2:notes"/>
          <p:cNvSpPr txBox="1"/>
          <p:nvPr>
            <p:ph idx="11" type="ftr"/>
          </p:nvPr>
        </p:nvSpPr>
        <p:spPr>
          <a:xfrm>
            <a:off x="1" y="9430092"/>
            <a:ext cx="2945659" cy="496412"/>
          </a:xfrm>
          <a:prstGeom prst="rect">
            <a:avLst/>
          </a:prstGeom>
          <a:noFill/>
          <a:ln>
            <a:noFill/>
          </a:ln>
        </p:spPr>
        <p:txBody>
          <a:bodyPr anchorCtr="0" anchor="b" bIns="45725" lIns="91450" spcFirstLastPara="1" rIns="91450" wrap="square" tIns="45725">
            <a:noAutofit/>
          </a:bodyPr>
          <a:lstStyle/>
          <a:p>
            <a:pPr indent="0" lvl="0" marL="0" rtl="0" algn="l">
              <a:spcBef>
                <a:spcPts val="0"/>
              </a:spcBef>
              <a:spcAft>
                <a:spcPts val="0"/>
              </a:spcAft>
              <a:buNone/>
            </a:pPr>
            <a:r>
              <a:rPr lang="en-GB"/>
              <a:t>Mean-Varaince: Risky Assets only</a:t>
            </a:r>
            <a:endParaRPr/>
          </a:p>
        </p:txBody>
      </p:sp>
      <p:sp>
        <p:nvSpPr>
          <p:cNvPr id="94" name="Google Shape;94;p2:notes"/>
          <p:cNvSpPr txBox="1"/>
          <p:nvPr>
            <p:ph idx="12" type="sldNum"/>
          </p:nvPr>
        </p:nvSpPr>
        <p:spPr>
          <a:xfrm>
            <a:off x="3850444" y="9430092"/>
            <a:ext cx="2945659" cy="496412"/>
          </a:xfrm>
          <a:prstGeom prst="rect">
            <a:avLst/>
          </a:prstGeom>
          <a:noFill/>
          <a:ln>
            <a:noFill/>
          </a:ln>
        </p:spPr>
        <p:txBody>
          <a:bodyPr anchorCtr="0" anchor="b" bIns="45725" lIns="91450" spcFirstLastPara="1" rIns="91450" wrap="square" tIns="45725">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3:notes"/>
          <p:cNvSpPr txBox="1"/>
          <p:nvPr>
            <p:ph idx="1" type="body"/>
          </p:nvPr>
        </p:nvSpPr>
        <p:spPr>
          <a:xfrm>
            <a:off x="699974" y="4424044"/>
            <a:ext cx="5599702" cy="4191218"/>
          </a:xfrm>
          <a:prstGeom prst="rect">
            <a:avLst/>
          </a:prstGeom>
          <a:noFill/>
          <a:ln>
            <a:noFill/>
          </a:ln>
        </p:spPr>
        <p:txBody>
          <a:bodyPr anchorCtr="0" anchor="t" bIns="87925" lIns="87925" spcFirstLastPara="1" rIns="87925" wrap="square" tIns="87925">
            <a:noAutofit/>
          </a:bodyPr>
          <a:lstStyle/>
          <a:p>
            <a:pPr indent="-88733" lvl="0" marL="164933" rtl="0" algn="l">
              <a:spcBef>
                <a:spcPts val="0"/>
              </a:spcBef>
              <a:spcAft>
                <a:spcPts val="0"/>
              </a:spcAft>
              <a:buClr>
                <a:schemeClr val="dk1"/>
              </a:buClr>
              <a:buSzPts val="1200"/>
              <a:buFont typeface="Arial"/>
              <a:buNone/>
            </a:pPr>
            <a:r>
              <a:t/>
            </a:r>
            <a:endParaRPr/>
          </a:p>
        </p:txBody>
      </p:sp>
      <p:sp>
        <p:nvSpPr>
          <p:cNvPr id="101" name="Google Shape;101;p3:notes"/>
          <p:cNvSpPr/>
          <p:nvPr>
            <p:ph idx="2" type="sldImg"/>
          </p:nvPr>
        </p:nvSpPr>
        <p:spPr>
          <a:xfrm>
            <a:off x="117157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4:notes"/>
          <p:cNvSpPr txBox="1"/>
          <p:nvPr>
            <p:ph idx="1" type="body"/>
          </p:nvPr>
        </p:nvSpPr>
        <p:spPr>
          <a:xfrm>
            <a:off x="699974" y="4424044"/>
            <a:ext cx="5599702" cy="4191218"/>
          </a:xfrm>
          <a:prstGeom prst="rect">
            <a:avLst/>
          </a:prstGeom>
          <a:noFill/>
          <a:ln>
            <a:noFill/>
          </a:ln>
        </p:spPr>
        <p:txBody>
          <a:bodyPr anchorCtr="0" anchor="t" bIns="87925" lIns="87925" spcFirstLastPara="1" rIns="87925" wrap="square" tIns="87925">
            <a:noAutofit/>
          </a:bodyPr>
          <a:lstStyle/>
          <a:p>
            <a:pPr indent="-88733" lvl="0" marL="164933" rtl="0" algn="l">
              <a:spcBef>
                <a:spcPts val="0"/>
              </a:spcBef>
              <a:spcAft>
                <a:spcPts val="0"/>
              </a:spcAft>
              <a:buClr>
                <a:schemeClr val="dk1"/>
              </a:buClr>
              <a:buSzPts val="1200"/>
              <a:buFont typeface="Arial"/>
              <a:buNone/>
            </a:pPr>
            <a:r>
              <a:t/>
            </a:r>
            <a:endParaRPr/>
          </a:p>
        </p:txBody>
      </p:sp>
      <p:sp>
        <p:nvSpPr>
          <p:cNvPr id="110" name="Google Shape;110;p4:notes"/>
          <p:cNvSpPr/>
          <p:nvPr>
            <p:ph idx="2" type="sldImg"/>
          </p:nvPr>
        </p:nvSpPr>
        <p:spPr>
          <a:xfrm>
            <a:off x="1171575" y="698500"/>
            <a:ext cx="4654550" cy="3492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5:notes"/>
          <p:cNvSpPr/>
          <p:nvPr>
            <p:ph idx="2" type="sldImg"/>
          </p:nvPr>
        </p:nvSpPr>
        <p:spPr>
          <a:xfrm>
            <a:off x="919163" y="746125"/>
            <a:ext cx="4959350" cy="3721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0" name="Google Shape;120;p5:notes"/>
          <p:cNvSpPr txBox="1"/>
          <p:nvPr>
            <p:ph idx="1" type="body"/>
          </p:nvPr>
        </p:nvSpPr>
        <p:spPr>
          <a:xfrm>
            <a:off x="679768" y="4715908"/>
            <a:ext cx="5438140" cy="4467701"/>
          </a:xfrm>
          <a:prstGeom prst="rect">
            <a:avLst/>
          </a:prstGeom>
          <a:noFill/>
          <a:ln>
            <a:noFill/>
          </a:ln>
        </p:spPr>
        <p:txBody>
          <a:bodyPr anchorCtr="0" anchor="t" bIns="45725" lIns="91450" spcFirstLastPara="1" rIns="91450" wrap="square" tIns="45725">
            <a:noAutofit/>
          </a:bodyPr>
          <a:lstStyle/>
          <a:p>
            <a:pPr indent="-95283" lvl="0" marL="171483" rtl="0" algn="l">
              <a:spcBef>
                <a:spcPts val="0"/>
              </a:spcBef>
              <a:spcAft>
                <a:spcPts val="0"/>
              </a:spcAft>
              <a:buClr>
                <a:schemeClr val="dk1"/>
              </a:buClr>
              <a:buSzPts val="1200"/>
              <a:buFont typeface="Arial"/>
              <a:buNone/>
            </a:pPr>
            <a:r>
              <a:t/>
            </a:r>
            <a:endParaRPr/>
          </a:p>
        </p:txBody>
      </p:sp>
      <p:sp>
        <p:nvSpPr>
          <p:cNvPr id="121" name="Google Shape;121;p5:notes"/>
          <p:cNvSpPr txBox="1"/>
          <p:nvPr>
            <p:ph idx="10" type="dt"/>
          </p:nvPr>
        </p:nvSpPr>
        <p:spPr>
          <a:xfrm>
            <a:off x="3850444" y="1"/>
            <a:ext cx="2945659" cy="496412"/>
          </a:xfrm>
          <a:prstGeom prst="rect">
            <a:avLst/>
          </a:prstGeom>
          <a:noFill/>
          <a:ln>
            <a:noFill/>
          </a:ln>
        </p:spPr>
        <p:txBody>
          <a:bodyPr anchorCtr="0" anchor="t" bIns="45725" lIns="91450" spcFirstLastPara="1" rIns="91450" wrap="square" tIns="45725">
            <a:noAutofit/>
          </a:bodyPr>
          <a:lstStyle/>
          <a:p>
            <a:pPr indent="0" lvl="0" marL="0" rtl="0" algn="r">
              <a:spcBef>
                <a:spcPts val="0"/>
              </a:spcBef>
              <a:spcAft>
                <a:spcPts val="0"/>
              </a:spcAft>
              <a:buNone/>
            </a:pPr>
            <a:r>
              <a:rPr lang="en-GB"/>
              <a:t>7/16/2021</a:t>
            </a:r>
            <a:endParaRPr/>
          </a:p>
        </p:txBody>
      </p:sp>
      <p:sp>
        <p:nvSpPr>
          <p:cNvPr id="122" name="Google Shape;122;p5:notes"/>
          <p:cNvSpPr txBox="1"/>
          <p:nvPr>
            <p:ph idx="3" type="hdr"/>
          </p:nvPr>
        </p:nvSpPr>
        <p:spPr>
          <a:xfrm>
            <a:off x="1" y="1"/>
            <a:ext cx="2945659" cy="496412"/>
          </a:xfrm>
          <a:prstGeom prst="rect">
            <a:avLst/>
          </a:prstGeom>
          <a:noFill/>
          <a:ln>
            <a:noFill/>
          </a:ln>
        </p:spPr>
        <p:txBody>
          <a:bodyPr anchorCtr="0" anchor="t" bIns="45725" lIns="91450" spcFirstLastPara="1" rIns="91450" wrap="square" tIns="45725">
            <a:noAutofit/>
          </a:bodyPr>
          <a:lstStyle/>
          <a:p>
            <a:pPr indent="0" lvl="0" marL="0" rtl="0" algn="l">
              <a:spcBef>
                <a:spcPts val="0"/>
              </a:spcBef>
              <a:spcAft>
                <a:spcPts val="0"/>
              </a:spcAft>
              <a:buNone/>
            </a:pPr>
            <a:r>
              <a:rPr lang="en-GB"/>
              <a:t>BS3554 Financial Econommics</a:t>
            </a:r>
            <a:endParaRPr/>
          </a:p>
        </p:txBody>
      </p:sp>
      <p:sp>
        <p:nvSpPr>
          <p:cNvPr id="123" name="Google Shape;123;p5:notes"/>
          <p:cNvSpPr txBox="1"/>
          <p:nvPr>
            <p:ph idx="11" type="ftr"/>
          </p:nvPr>
        </p:nvSpPr>
        <p:spPr>
          <a:xfrm>
            <a:off x="1" y="9430092"/>
            <a:ext cx="2945659" cy="496412"/>
          </a:xfrm>
          <a:prstGeom prst="rect">
            <a:avLst/>
          </a:prstGeom>
          <a:noFill/>
          <a:ln>
            <a:noFill/>
          </a:ln>
        </p:spPr>
        <p:txBody>
          <a:bodyPr anchorCtr="0" anchor="b" bIns="45725" lIns="91450" spcFirstLastPara="1" rIns="91450" wrap="square" tIns="45725">
            <a:noAutofit/>
          </a:bodyPr>
          <a:lstStyle/>
          <a:p>
            <a:pPr indent="0" lvl="0" marL="0" rtl="0" algn="l">
              <a:spcBef>
                <a:spcPts val="0"/>
              </a:spcBef>
              <a:spcAft>
                <a:spcPts val="0"/>
              </a:spcAft>
              <a:buNone/>
            </a:pPr>
            <a:r>
              <a:rPr lang="en-GB"/>
              <a:t>Mean-Varaince: Risky Assets only</a:t>
            </a:r>
            <a:endParaRPr/>
          </a:p>
        </p:txBody>
      </p:sp>
      <p:sp>
        <p:nvSpPr>
          <p:cNvPr id="124" name="Google Shape;124;p5:notes"/>
          <p:cNvSpPr txBox="1"/>
          <p:nvPr>
            <p:ph idx="12" type="sldNum"/>
          </p:nvPr>
        </p:nvSpPr>
        <p:spPr>
          <a:xfrm>
            <a:off x="3850444" y="9430092"/>
            <a:ext cx="2945659" cy="496412"/>
          </a:xfrm>
          <a:prstGeom prst="rect">
            <a:avLst/>
          </a:prstGeom>
          <a:noFill/>
          <a:ln>
            <a:noFill/>
          </a:ln>
        </p:spPr>
        <p:txBody>
          <a:bodyPr anchorCtr="0" anchor="b" bIns="45725" lIns="91450" spcFirstLastPara="1" rIns="91450" wrap="square" tIns="45725">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6:notes"/>
          <p:cNvSpPr txBox="1"/>
          <p:nvPr>
            <p:ph idx="1" type="body"/>
          </p:nvPr>
        </p:nvSpPr>
        <p:spPr>
          <a:xfrm>
            <a:off x="679771" y="4715908"/>
            <a:ext cx="5438078" cy="4467722"/>
          </a:xfrm>
          <a:prstGeom prst="rect">
            <a:avLst/>
          </a:prstGeom>
          <a:noFill/>
          <a:ln>
            <a:noFill/>
          </a:ln>
        </p:spPr>
        <p:txBody>
          <a:bodyPr anchorCtr="0" anchor="t" bIns="87925" lIns="87925" spcFirstLastPara="1" rIns="87925" wrap="square" tIns="87925">
            <a:noAutofit/>
          </a:bodyPr>
          <a:lstStyle/>
          <a:p>
            <a:pPr indent="-164933" lvl="0" marL="164933" rtl="0" algn="l">
              <a:spcBef>
                <a:spcPts val="0"/>
              </a:spcBef>
              <a:spcAft>
                <a:spcPts val="0"/>
              </a:spcAft>
              <a:buClr>
                <a:schemeClr val="dk1"/>
              </a:buClr>
              <a:buSzPts val="1200"/>
              <a:buFont typeface="Arial"/>
              <a:buChar char="•"/>
            </a:pPr>
            <a:r>
              <a:rPr lang="en-GB"/>
              <a:t>+</a:t>
            </a:r>
            <a:endParaRPr/>
          </a:p>
        </p:txBody>
      </p:sp>
      <p:sp>
        <p:nvSpPr>
          <p:cNvPr id="131" name="Google Shape;131;p6:notes"/>
          <p:cNvSpPr/>
          <p:nvPr>
            <p:ph idx="2" type="sldImg"/>
          </p:nvPr>
        </p:nvSpPr>
        <p:spPr>
          <a:xfrm>
            <a:off x="919163" y="746125"/>
            <a:ext cx="4959350" cy="3721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7:notes"/>
          <p:cNvSpPr txBox="1"/>
          <p:nvPr>
            <p:ph idx="1" type="body"/>
          </p:nvPr>
        </p:nvSpPr>
        <p:spPr>
          <a:xfrm>
            <a:off x="679771" y="4715908"/>
            <a:ext cx="5438078" cy="4467722"/>
          </a:xfrm>
          <a:prstGeom prst="rect">
            <a:avLst/>
          </a:prstGeom>
          <a:noFill/>
          <a:ln>
            <a:noFill/>
          </a:ln>
        </p:spPr>
        <p:txBody>
          <a:bodyPr anchorCtr="0" anchor="t" bIns="87925" lIns="87925" spcFirstLastPara="1" rIns="87925" wrap="square" tIns="87925">
            <a:noAutofit/>
          </a:bodyPr>
          <a:lstStyle/>
          <a:p>
            <a:pPr indent="-164933" lvl="0" marL="164933" rtl="0" algn="l">
              <a:spcBef>
                <a:spcPts val="0"/>
              </a:spcBef>
              <a:spcAft>
                <a:spcPts val="0"/>
              </a:spcAft>
              <a:buClr>
                <a:schemeClr val="dk1"/>
              </a:buClr>
              <a:buSzPts val="1200"/>
              <a:buFont typeface="Arial"/>
              <a:buChar char="•"/>
            </a:pPr>
            <a:r>
              <a:rPr lang="en-GB"/>
              <a:t>+https://creativewritingink.co.uk/writing-competitions/</a:t>
            </a:r>
            <a:endParaRPr/>
          </a:p>
        </p:txBody>
      </p:sp>
      <p:sp>
        <p:nvSpPr>
          <p:cNvPr id="139" name="Google Shape;139;p7:notes"/>
          <p:cNvSpPr/>
          <p:nvPr>
            <p:ph idx="2" type="sldImg"/>
          </p:nvPr>
        </p:nvSpPr>
        <p:spPr>
          <a:xfrm>
            <a:off x="919163" y="746125"/>
            <a:ext cx="4959350" cy="3721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8:notes"/>
          <p:cNvSpPr txBox="1"/>
          <p:nvPr>
            <p:ph idx="1" type="body"/>
          </p:nvPr>
        </p:nvSpPr>
        <p:spPr>
          <a:xfrm>
            <a:off x="679771" y="4715908"/>
            <a:ext cx="5438078" cy="4467722"/>
          </a:xfrm>
          <a:prstGeom prst="rect">
            <a:avLst/>
          </a:prstGeom>
          <a:noFill/>
          <a:ln>
            <a:noFill/>
          </a:ln>
        </p:spPr>
        <p:txBody>
          <a:bodyPr anchorCtr="0" anchor="t" bIns="87925" lIns="87925" spcFirstLastPara="1" rIns="87925" wrap="square" tIns="87925">
            <a:noAutofit/>
          </a:bodyPr>
          <a:lstStyle/>
          <a:p>
            <a:pPr indent="0" lvl="0" marL="0" rtl="0" algn="l">
              <a:spcBef>
                <a:spcPts val="0"/>
              </a:spcBef>
              <a:spcAft>
                <a:spcPts val="0"/>
              </a:spcAft>
              <a:buClr>
                <a:schemeClr val="dk1"/>
              </a:buClr>
              <a:buSzPts val="1200"/>
              <a:buFont typeface="Arial"/>
              <a:buNone/>
            </a:pPr>
            <a:r>
              <a:rPr lang="en-GB"/>
              <a:t>https://creativewritingink.co.uk/writing-competitions/</a:t>
            </a:r>
            <a:endParaRPr/>
          </a:p>
        </p:txBody>
      </p:sp>
      <p:sp>
        <p:nvSpPr>
          <p:cNvPr id="147" name="Google Shape;147;p8:notes"/>
          <p:cNvSpPr/>
          <p:nvPr>
            <p:ph idx="2" type="sldImg"/>
          </p:nvPr>
        </p:nvSpPr>
        <p:spPr>
          <a:xfrm>
            <a:off x="919163" y="746125"/>
            <a:ext cx="4959350" cy="3721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lank" type="blank">
  <p:cSld name="BLANK">
    <p:spTree>
      <p:nvGrpSpPr>
        <p:cNvPr id="15" name="Shape 15"/>
        <p:cNvGrpSpPr/>
        <p:nvPr/>
      </p:nvGrpSpPr>
      <p:grpSpPr>
        <a:xfrm>
          <a:off x="0" y="0"/>
          <a:ext cx="0" cy="0"/>
          <a:chOff x="0" y="0"/>
          <a:chExt cx="0" cy="0"/>
        </a:xfrm>
      </p:grpSpPr>
      <p:sp>
        <p:nvSpPr>
          <p:cNvPr id="16" name="Google Shape;16;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2" name="Shape 62"/>
        <p:cNvGrpSpPr/>
        <p:nvPr/>
      </p:nvGrpSpPr>
      <p:grpSpPr>
        <a:xfrm>
          <a:off x="0" y="0"/>
          <a:ext cx="0" cy="0"/>
          <a:chOff x="0" y="0"/>
          <a:chExt cx="0" cy="0"/>
        </a:xfrm>
      </p:grpSpPr>
      <p:sp>
        <p:nvSpPr>
          <p:cNvPr id="63" name="Google Shape;63;p19"/>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19"/>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5" name="Google Shape;65;p19"/>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6" name="Google Shape;66;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9" name="Shape 69"/>
        <p:cNvGrpSpPr/>
        <p:nvPr/>
      </p:nvGrpSpPr>
      <p:grpSpPr>
        <a:xfrm>
          <a:off x="0" y="0"/>
          <a:ext cx="0" cy="0"/>
          <a:chOff x="0" y="0"/>
          <a:chExt cx="0" cy="0"/>
        </a:xfrm>
      </p:grpSpPr>
      <p:sp>
        <p:nvSpPr>
          <p:cNvPr id="70" name="Google Shape;70;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20"/>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2" name="Google Shape;72;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5" name="Shape 75"/>
        <p:cNvGrpSpPr/>
        <p:nvPr/>
      </p:nvGrpSpPr>
      <p:grpSpPr>
        <a:xfrm>
          <a:off x="0" y="0"/>
          <a:ext cx="0" cy="0"/>
          <a:chOff x="0" y="0"/>
          <a:chExt cx="0" cy="0"/>
        </a:xfrm>
      </p:grpSpPr>
      <p:sp>
        <p:nvSpPr>
          <p:cNvPr id="76" name="Google Shape;76;p21"/>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7" name="Google Shape;77;p21"/>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8" name="Google Shape;78;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18" name="Shape 18"/>
        <p:cNvGrpSpPr/>
        <p:nvPr/>
      </p:nvGrpSpPr>
      <p:grpSpPr>
        <a:xfrm>
          <a:off x="0" y="0"/>
          <a:ext cx="0" cy="0"/>
          <a:chOff x="0" y="0"/>
          <a:chExt cx="0" cy="0"/>
        </a:xfrm>
      </p:grpSpPr>
      <p:sp>
        <p:nvSpPr>
          <p:cNvPr id="19" name="Google Shape;19;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1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4" name="Google Shape;24;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6" name="Shape 26"/>
        <p:cNvGrpSpPr/>
        <p:nvPr/>
      </p:nvGrpSpPr>
      <p:grpSpPr>
        <a:xfrm>
          <a:off x="0" y="0"/>
          <a:ext cx="0" cy="0"/>
          <a:chOff x="0" y="0"/>
          <a:chExt cx="0" cy="0"/>
        </a:xfrm>
      </p:grpSpPr>
      <p:sp>
        <p:nvSpPr>
          <p:cNvPr id="27" name="Google Shape;27;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1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9" name="Google Shape;29;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1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1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4" name="Google Shape;34;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6" name="Shape 36"/>
        <p:cNvGrpSpPr/>
        <p:nvPr/>
      </p:nvGrpSpPr>
      <p:grpSpPr>
        <a:xfrm>
          <a:off x="0" y="0"/>
          <a:ext cx="0" cy="0"/>
          <a:chOff x="0" y="0"/>
          <a:chExt cx="0" cy="0"/>
        </a:xfrm>
      </p:grpSpPr>
      <p:sp>
        <p:nvSpPr>
          <p:cNvPr id="37" name="Google Shape;37;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9" name="Google Shape;39;p1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0" name="Google Shape;40;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2" name="Shape 42"/>
        <p:cNvGrpSpPr/>
        <p:nvPr/>
      </p:nvGrpSpPr>
      <p:grpSpPr>
        <a:xfrm>
          <a:off x="0" y="0"/>
          <a:ext cx="0" cy="0"/>
          <a:chOff x="0" y="0"/>
          <a:chExt cx="0" cy="0"/>
        </a:xfrm>
      </p:grpSpPr>
      <p:sp>
        <p:nvSpPr>
          <p:cNvPr id="43" name="Google Shape;43;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1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1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1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7" name="Google Shape;47;p1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8" name="Google Shape;48;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1" name="Shape 51"/>
        <p:cNvGrpSpPr/>
        <p:nvPr/>
      </p:nvGrpSpPr>
      <p:grpSpPr>
        <a:xfrm>
          <a:off x="0" y="0"/>
          <a:ext cx="0" cy="0"/>
          <a:chOff x="0" y="0"/>
          <a:chExt cx="0" cy="0"/>
        </a:xfrm>
      </p:grpSpPr>
      <p:sp>
        <p:nvSpPr>
          <p:cNvPr id="52" name="Google Shape;52;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6" name="Shape 56"/>
        <p:cNvGrpSpPr/>
        <p:nvPr/>
      </p:nvGrpSpPr>
      <p:grpSpPr>
        <a:xfrm>
          <a:off x="0" y="0"/>
          <a:ext cx="0" cy="0"/>
          <a:chOff x="0" y="0"/>
          <a:chExt cx="0" cy="0"/>
        </a:xfrm>
      </p:grpSpPr>
      <p:sp>
        <p:nvSpPr>
          <p:cNvPr id="57" name="Google Shape;57;p18"/>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18"/>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9" name="Google Shape;59;p18"/>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0" name="Google Shape;60;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alpha val="0"/>
          </a:schemeClr>
        </a:solidFill>
      </p:bgPr>
    </p:bg>
    <p:spTree>
      <p:nvGrpSpPr>
        <p:cNvPr id="9" name="Shape 9"/>
        <p:cNvGrpSpPr/>
        <p:nvPr/>
      </p:nvGrpSpPr>
      <p:grpSpPr>
        <a:xfrm>
          <a:off x="0" y="0"/>
          <a:ext cx="0" cy="0"/>
          <a:chOff x="0" y="0"/>
          <a:chExt cx="0" cy="0"/>
        </a:xfrm>
      </p:grpSpPr>
      <p:sp>
        <p:nvSpPr>
          <p:cNvPr id="10" name="Google Shape;10;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s://www.poetrytranslation.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www.poetrytranslation.org/sarah-maguire-priz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creativewritingink.co.uk/writing-competitions/" TargetMode="External"/><Relationship Id="rId4" Type="http://schemas.openxmlformats.org/officeDocument/2006/relationships/hyperlink" Target="https://www.nawe.co.uk/the-writers-compass/events-and-opportunities/competitions-and-submissions.html" TargetMode="External"/><Relationship Id="rId5" Type="http://schemas.openxmlformats.org/officeDocument/2006/relationships/hyperlink" Target="https://www.nawe.co.uk/the-writers-compass/events-and-opportunities/competitions-and-submissions.html" TargetMode="External"/><Relationship Id="rId6" Type="http://schemas.openxmlformats.org/officeDocument/2006/relationships/hyperlink" Target="https://www.nawe.co.uk/the-writers-compass/events-and-opportunities/competitions-and-submissions.html" TargetMode="External"/><Relationship Id="rId7" Type="http://schemas.openxmlformats.org/officeDocument/2006/relationships/hyperlink" Target="https://www.bbc.co.uk/writersroom/opportunitie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GB"/>
              <a:t>Dr. Lena Sheveleva</a:t>
            </a:r>
            <a:endParaRPr/>
          </a:p>
        </p:txBody>
      </p:sp>
      <p:sp>
        <p:nvSpPr>
          <p:cNvPr id="86" name="Google Shape;86;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
        <p:nvSpPr>
          <p:cNvPr id="87" name="Google Shape;87;p1"/>
          <p:cNvSpPr txBox="1"/>
          <p:nvPr/>
        </p:nvSpPr>
        <p:spPr>
          <a:xfrm>
            <a:off x="491737" y="3140968"/>
            <a:ext cx="91440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60000"/>
              </a:lnSpc>
              <a:spcBef>
                <a:spcPts val="0"/>
              </a:spcBef>
              <a:spcAft>
                <a:spcPts val="0"/>
              </a:spcAft>
              <a:buNone/>
            </a:pPr>
            <a:r>
              <a:rPr b="0" i="0" lang="en-GB" sz="2800" u="none" cap="none" strike="noStrike">
                <a:solidFill>
                  <a:srgbClr val="FF0000"/>
                </a:solidFill>
                <a:latin typeface="Calibri"/>
                <a:ea typeface="Calibri"/>
                <a:cs typeface="Calibri"/>
                <a:sym typeface="Calibri"/>
              </a:rPr>
              <a:t> Writing workshops and opportunities for Kazakhstani</a:t>
            </a:r>
            <a:endParaRPr/>
          </a:p>
          <a:p>
            <a:pPr indent="0" lvl="0" marL="0" marR="0" rtl="0" algn="ctr">
              <a:lnSpc>
                <a:spcPct val="160000"/>
              </a:lnSpc>
              <a:spcBef>
                <a:spcPts val="0"/>
              </a:spcBef>
              <a:spcAft>
                <a:spcPts val="0"/>
              </a:spcAft>
              <a:buNone/>
            </a:pPr>
            <a:r>
              <a:rPr b="0" i="0" lang="en-GB" sz="2800" u="none" cap="none" strike="noStrike">
                <a:solidFill>
                  <a:srgbClr val="FF0000"/>
                </a:solidFill>
                <a:latin typeface="Calibri"/>
                <a:ea typeface="Calibri"/>
                <a:cs typeface="Calibri"/>
                <a:sym typeface="Calibri"/>
              </a:rPr>
              <a:t> writers in the U.K.</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ph idx="4294967295" type="body"/>
          </p:nvPr>
        </p:nvSpPr>
        <p:spPr>
          <a:xfrm>
            <a:off x="-170222" y="1027113"/>
            <a:ext cx="9534525" cy="5930279"/>
          </a:xfrm>
          <a:prstGeom prst="rect">
            <a:avLst/>
          </a:prstGeom>
          <a:noFill/>
          <a:ln>
            <a:noFill/>
          </a:ln>
        </p:spPr>
        <p:txBody>
          <a:bodyPr anchorCtr="0" anchor="t" bIns="45700" lIns="91425" spcFirstLastPara="1" rIns="91425" wrap="square" tIns="45700">
            <a:noAutofit/>
          </a:bodyPr>
          <a:lstStyle/>
          <a:p>
            <a:pPr indent="0" lvl="1" marL="400050" rtl="0" algn="l">
              <a:spcBef>
                <a:spcPts val="0"/>
              </a:spcBef>
              <a:spcAft>
                <a:spcPts val="0"/>
              </a:spcAft>
              <a:buClr>
                <a:schemeClr val="dk1"/>
              </a:buClr>
              <a:buSzPts val="2700"/>
              <a:buNone/>
            </a:pPr>
            <a:r>
              <a:rPr b="1" lang="en-GB" sz="2700">
                <a:latin typeface="Calibri"/>
                <a:ea typeface="Calibri"/>
                <a:cs typeface="Calibri"/>
                <a:sym typeface="Calibri"/>
              </a:rPr>
              <a:t>	</a:t>
            </a:r>
            <a:endParaRPr/>
          </a:p>
          <a:p>
            <a:pPr indent="-311150" lvl="2" marL="1257300" rtl="0" algn="l">
              <a:spcBef>
                <a:spcPts val="460"/>
              </a:spcBef>
              <a:spcAft>
                <a:spcPts val="0"/>
              </a:spcAft>
              <a:buClr>
                <a:schemeClr val="dk1"/>
              </a:buClr>
              <a:buSzPts val="2300"/>
              <a:buNone/>
            </a:pPr>
            <a:r>
              <a:t/>
            </a:r>
            <a:endParaRPr sz="2300">
              <a:latin typeface="Calibri"/>
              <a:ea typeface="Calibri"/>
              <a:cs typeface="Calibri"/>
              <a:sym typeface="Calibri"/>
            </a:endParaRPr>
          </a:p>
          <a:p>
            <a:pPr indent="-285750" lvl="2" marL="1257300" rtl="0" algn="l">
              <a:spcBef>
                <a:spcPts val="540"/>
              </a:spcBef>
              <a:spcAft>
                <a:spcPts val="0"/>
              </a:spcAft>
              <a:buClr>
                <a:schemeClr val="dk1"/>
              </a:buClr>
              <a:buSzPts val="2700"/>
              <a:buNone/>
            </a:pPr>
            <a:r>
              <a:t/>
            </a:r>
            <a:endParaRPr sz="2700">
              <a:latin typeface="Calibri"/>
              <a:ea typeface="Calibri"/>
              <a:cs typeface="Calibri"/>
              <a:sym typeface="Calibri"/>
            </a:endParaRPr>
          </a:p>
          <a:p>
            <a:pPr indent="-285750" lvl="2" marL="1257300" rtl="0" algn="l">
              <a:spcBef>
                <a:spcPts val="540"/>
              </a:spcBef>
              <a:spcAft>
                <a:spcPts val="0"/>
              </a:spcAft>
              <a:buClr>
                <a:schemeClr val="dk1"/>
              </a:buClr>
              <a:buSzPts val="2700"/>
              <a:buNone/>
            </a:pPr>
            <a:r>
              <a:t/>
            </a:r>
            <a:endParaRPr sz="2700">
              <a:latin typeface="Calibri"/>
              <a:ea typeface="Calibri"/>
              <a:cs typeface="Calibri"/>
              <a:sym typeface="Calibri"/>
            </a:endParaRPr>
          </a:p>
          <a:p>
            <a:pPr indent="139700" lvl="0" marL="57150" rtl="0" algn="l">
              <a:lnSpc>
                <a:spcPct val="90000"/>
              </a:lnSpc>
              <a:spcBef>
                <a:spcPts val="620"/>
              </a:spcBef>
              <a:spcAft>
                <a:spcPts val="0"/>
              </a:spcAft>
              <a:buClr>
                <a:schemeClr val="dk1"/>
              </a:buClr>
              <a:buSzPts val="3100"/>
              <a:buNone/>
            </a:pPr>
            <a:r>
              <a:t/>
            </a:r>
            <a:endParaRPr sz="3100">
              <a:latin typeface="Calibri"/>
              <a:ea typeface="Calibri"/>
              <a:cs typeface="Calibri"/>
              <a:sym typeface="Calibri"/>
            </a:endParaRPr>
          </a:p>
        </p:txBody>
      </p:sp>
      <p:sp>
        <p:nvSpPr>
          <p:cNvPr id="97" name="Google Shape;97;p2"/>
          <p:cNvSpPr txBox="1"/>
          <p:nvPr/>
        </p:nvSpPr>
        <p:spPr>
          <a:xfrm>
            <a:off x="323528" y="2636913"/>
            <a:ext cx="8080243" cy="792087"/>
          </a:xfrm>
          <a:prstGeom prst="rect">
            <a:avLst/>
          </a:prstGeom>
          <a:noFill/>
          <a:ln>
            <a:noFill/>
          </a:ln>
        </p:spPr>
        <p:txBody>
          <a:bodyPr anchorCtr="0" anchor="t" bIns="45700" lIns="91425" spcFirstLastPara="1" rIns="91425" wrap="square" tIns="45700">
            <a:noAutofit/>
          </a:bodyPr>
          <a:lstStyle/>
          <a:p>
            <a:pPr indent="-342900" lvl="0" marL="342900" marR="0" rtl="0" algn="l">
              <a:lnSpc>
                <a:spcPct val="160000"/>
              </a:lnSpc>
              <a:spcBef>
                <a:spcPts val="0"/>
              </a:spcBef>
              <a:spcAft>
                <a:spcPts val="0"/>
              </a:spcAft>
              <a:buClr>
                <a:schemeClr val="dk1"/>
              </a:buClr>
              <a:buSzPts val="3200"/>
              <a:buFont typeface="Arial"/>
              <a:buChar char="•"/>
            </a:pPr>
            <a:r>
              <a:rPr b="0" i="0" lang="en-GB" sz="3200" u="none" cap="none" strike="noStrike">
                <a:solidFill>
                  <a:schemeClr val="dk1"/>
                </a:solidFill>
                <a:latin typeface="Libre Franklin"/>
                <a:ea typeface="Libre Franklin"/>
                <a:cs typeface="Libre Franklin"/>
                <a:sym typeface="Libre Franklin"/>
              </a:rPr>
              <a:t>The writing workshops culture in the UK</a:t>
            </a:r>
            <a:endParaRPr/>
          </a:p>
          <a:p>
            <a:pPr indent="-139700" lvl="0" marL="342900" marR="0" rtl="0" algn="l">
              <a:lnSpc>
                <a:spcPct val="160000"/>
              </a:lnSpc>
              <a:spcBef>
                <a:spcPts val="64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a:p>
            <a:pPr indent="-139700" lvl="0" marL="342900" marR="0" rtl="0" algn="l">
              <a:lnSpc>
                <a:spcPct val="160000"/>
              </a:lnSpc>
              <a:spcBef>
                <a:spcPts val="64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sp>
        <p:nvSpPr>
          <p:cNvPr id="98" name="Google Shape;98;p2"/>
          <p:cNvSpPr/>
          <p:nvPr/>
        </p:nvSpPr>
        <p:spPr>
          <a:xfrm>
            <a:off x="323525" y="2486025"/>
            <a:ext cx="8306100" cy="942900"/>
          </a:xfrm>
          <a:prstGeom prst="rect">
            <a:avLst/>
          </a:prstGeom>
          <a:no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3"/>
          <p:cNvSpPr txBox="1"/>
          <p:nvPr/>
        </p:nvSpPr>
        <p:spPr>
          <a:xfrm>
            <a:off x="179512" y="-306288"/>
            <a:ext cx="91440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60000"/>
              </a:lnSpc>
              <a:spcBef>
                <a:spcPts val="0"/>
              </a:spcBef>
              <a:spcAft>
                <a:spcPts val="0"/>
              </a:spcAft>
              <a:buNone/>
            </a:pPr>
            <a:r>
              <a:rPr b="0" i="0" lang="en-GB" sz="2800" u="none" cap="none" strike="noStrike">
                <a:solidFill>
                  <a:srgbClr val="FF0000"/>
                </a:solidFill>
                <a:latin typeface="Calibri"/>
                <a:ea typeface="Calibri"/>
                <a:cs typeface="Calibri"/>
                <a:sym typeface="Calibri"/>
              </a:rPr>
              <a:t>Examples of writing workshops</a:t>
            </a:r>
            <a:endParaRPr/>
          </a:p>
        </p:txBody>
      </p:sp>
      <p:sp>
        <p:nvSpPr>
          <p:cNvPr id="104" name="Google Shape;104;p3"/>
          <p:cNvSpPr txBox="1"/>
          <p:nvPr>
            <p:ph idx="12" type="sldNum"/>
          </p:nvPr>
        </p:nvSpPr>
        <p:spPr>
          <a:xfrm>
            <a:off x="6581800" y="6364054"/>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
        <p:nvSpPr>
          <p:cNvPr id="105" name="Google Shape;105;p3"/>
          <p:cNvSpPr txBox="1"/>
          <p:nvPr/>
        </p:nvSpPr>
        <p:spPr>
          <a:xfrm>
            <a:off x="254968" y="1135959"/>
            <a:ext cx="8634064" cy="489812"/>
          </a:xfrm>
          <a:prstGeom prst="rect">
            <a:avLst/>
          </a:prstGeom>
          <a:blipFill rotWithShape="1">
            <a:blip r:embed="rId3">
              <a:alphaModFix/>
            </a:blip>
            <a:stretch>
              <a:fillRect b="0" l="-635" r="0" t="-3702"/>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800" u="none" cap="none" strike="noStrike">
                <a:latin typeface="Calibri"/>
                <a:ea typeface="Calibri"/>
                <a:cs typeface="Calibri"/>
                <a:sym typeface="Calibri"/>
              </a:rPr>
              <a:t> </a:t>
            </a:r>
            <a:endParaRPr/>
          </a:p>
        </p:txBody>
      </p:sp>
      <p:sp>
        <p:nvSpPr>
          <p:cNvPr id="106" name="Google Shape;106;p3"/>
          <p:cNvSpPr txBox="1"/>
          <p:nvPr/>
        </p:nvSpPr>
        <p:spPr>
          <a:xfrm>
            <a:off x="276720" y="2288961"/>
            <a:ext cx="8634064" cy="2280078"/>
          </a:xfrm>
          <a:prstGeom prst="rect">
            <a:avLst/>
          </a:prstGeom>
          <a:noFill/>
          <a:ln>
            <a:noFill/>
          </a:ln>
        </p:spPr>
        <p:txBody>
          <a:bodyPr anchorCtr="0" anchor="t" bIns="45700" lIns="91425" spcFirstLastPara="1" rIns="91425" wrap="square" tIns="45700">
            <a:noAutofit/>
          </a:bodyPr>
          <a:lstStyle/>
          <a:p>
            <a:pPr indent="-285750" lvl="0" marL="285750" marR="0" rtl="0" algn="just">
              <a:spcBef>
                <a:spcPts val="0"/>
              </a:spcBef>
              <a:spcAft>
                <a:spcPts val="0"/>
              </a:spcAft>
              <a:buClr>
                <a:schemeClr val="dk1"/>
              </a:buClr>
              <a:buSzPts val="1800"/>
              <a:buFont typeface="Arial"/>
              <a:buChar char="•"/>
            </a:pPr>
            <a:r>
              <a:rPr b="1" lang="en-GB" sz="1800">
                <a:solidFill>
                  <a:schemeClr val="dk1"/>
                </a:solidFill>
                <a:latin typeface="Calibri"/>
                <a:ea typeface="Calibri"/>
                <a:cs typeface="Calibri"/>
                <a:sym typeface="Calibri"/>
              </a:rPr>
              <a:t>Typical Mission:</a:t>
            </a:r>
            <a:endParaRPr/>
          </a:p>
          <a:p>
            <a:pPr indent="0" lvl="0" marL="0" marR="0" rtl="0" algn="just">
              <a:spcBef>
                <a:spcPts val="1400"/>
              </a:spcBef>
              <a:spcAft>
                <a:spcPts val="0"/>
              </a:spcAft>
              <a:buNone/>
            </a:pPr>
            <a:r>
              <a:rPr lang="en-GB" sz="1800">
                <a:solidFill>
                  <a:schemeClr val="dk1"/>
                </a:solidFill>
                <a:latin typeface="Calibri"/>
                <a:ea typeface="Calibri"/>
                <a:cs typeface="Calibri"/>
                <a:sym typeface="Calibri"/>
              </a:rPr>
              <a:t>To provide a welcoming space for writers of all levels to write, develop, and share their work in an informal workshop environment. Members will write something new in every session and should feel free to bring in their own writing activities to share with the group as well. Lively discussion sparked by books, films, poetry, and literary events is also encouraged!</a:t>
            </a:r>
            <a:endParaRPr b="1" sz="2000" u="sng">
              <a:solidFill>
                <a:schemeClr val="dk1"/>
              </a:solidFill>
              <a:latin typeface="Calibri"/>
              <a:ea typeface="Calibri"/>
              <a:cs typeface="Calibri"/>
              <a:sym typeface="Calibri"/>
            </a:endParaRPr>
          </a:p>
        </p:txBody>
      </p:sp>
      <p:sp>
        <p:nvSpPr>
          <p:cNvPr id="107" name="Google Shape;107;p3"/>
          <p:cNvSpPr txBox="1"/>
          <p:nvPr/>
        </p:nvSpPr>
        <p:spPr>
          <a:xfrm>
            <a:off x="179512" y="5243629"/>
            <a:ext cx="8634064" cy="1152128"/>
          </a:xfrm>
          <a:prstGeom prst="rect">
            <a:avLst/>
          </a:prstGeom>
          <a:noFill/>
          <a:ln>
            <a:noFill/>
          </a:ln>
        </p:spPr>
        <p:txBody>
          <a:bodyPr anchorCtr="0" anchor="t" bIns="45700" lIns="91425" spcFirstLastPara="1" rIns="91425" wrap="square" tIns="45700">
            <a:noAutofit/>
          </a:bodyPr>
          <a:lstStyle/>
          <a:p>
            <a:pPr indent="-285750" lvl="0" marL="285750" marR="0" rtl="0" algn="just">
              <a:spcBef>
                <a:spcPts val="0"/>
              </a:spcBef>
              <a:spcAft>
                <a:spcPts val="0"/>
              </a:spcAft>
              <a:buClr>
                <a:schemeClr val="dk1"/>
              </a:buClr>
              <a:buSzPts val="1800"/>
              <a:buFont typeface="Arial"/>
              <a:buChar char="•"/>
            </a:pPr>
            <a:r>
              <a:rPr lang="en-GB" sz="1800">
                <a:solidFill>
                  <a:schemeClr val="dk1"/>
                </a:solidFill>
                <a:latin typeface="Calibri"/>
                <a:ea typeface="Calibri"/>
                <a:cs typeface="Calibri"/>
                <a:sym typeface="Calibri"/>
              </a:rPr>
              <a:t>A fun place to meet fellow writers whether you are writing for fun or have career aspirations.</a:t>
            </a:r>
            <a:endParaRPr b="1" sz="2000" u="sng">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4"/>
          <p:cNvSpPr txBox="1"/>
          <p:nvPr/>
        </p:nvSpPr>
        <p:spPr>
          <a:xfrm>
            <a:off x="755576" y="332656"/>
            <a:ext cx="9144000" cy="885675"/>
          </a:xfrm>
          <a:prstGeom prst="rect">
            <a:avLst/>
          </a:prstGeom>
          <a:noFill/>
          <a:ln>
            <a:noFill/>
          </a:ln>
        </p:spPr>
        <p:txBody>
          <a:bodyPr anchorCtr="0" anchor="ctr" bIns="45700" lIns="91425" spcFirstLastPara="1" rIns="91425" wrap="square" tIns="45700">
            <a:noAutofit/>
          </a:bodyPr>
          <a:lstStyle/>
          <a:p>
            <a:pPr indent="0" lvl="0" marL="0" marR="0" rtl="0" algn="l">
              <a:lnSpc>
                <a:spcPct val="160000"/>
              </a:lnSpc>
              <a:spcBef>
                <a:spcPts val="0"/>
              </a:spcBef>
              <a:spcAft>
                <a:spcPts val="0"/>
              </a:spcAft>
              <a:buNone/>
            </a:pPr>
            <a:r>
              <a:rPr lang="en-GB" sz="2800">
                <a:solidFill>
                  <a:srgbClr val="FF0000"/>
                </a:solidFill>
                <a:latin typeface="Calibri"/>
                <a:ea typeface="Calibri"/>
                <a:cs typeface="Calibri"/>
                <a:sym typeface="Calibri"/>
              </a:rPr>
              <a:t>The writing workshops culture in the UK</a:t>
            </a:r>
            <a:endParaRPr/>
          </a:p>
          <a:p>
            <a:pPr indent="0" lvl="0" marL="0" marR="0" rtl="0" algn="l">
              <a:lnSpc>
                <a:spcPct val="160000"/>
              </a:lnSpc>
              <a:spcBef>
                <a:spcPts val="0"/>
              </a:spcBef>
              <a:spcAft>
                <a:spcPts val="0"/>
              </a:spcAft>
              <a:buNone/>
            </a:pPr>
            <a:r>
              <a:t/>
            </a:r>
            <a:endParaRPr sz="2800">
              <a:solidFill>
                <a:srgbClr val="FF0000"/>
              </a:solidFill>
              <a:latin typeface="Calibri"/>
              <a:ea typeface="Calibri"/>
              <a:cs typeface="Calibri"/>
              <a:sym typeface="Calibri"/>
            </a:endParaRPr>
          </a:p>
        </p:txBody>
      </p:sp>
      <p:sp>
        <p:nvSpPr>
          <p:cNvPr id="113" name="Google Shape;113;p4"/>
          <p:cNvSpPr txBox="1"/>
          <p:nvPr>
            <p:ph idx="10" type="dt"/>
          </p:nvPr>
        </p:nvSpPr>
        <p:spPr>
          <a:xfrm>
            <a:off x="485800" y="6364054"/>
            <a:ext cx="21336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GB"/>
              <a:t>Dr. Lena Sheveleva</a:t>
            </a:r>
            <a:endParaRPr/>
          </a:p>
        </p:txBody>
      </p:sp>
      <p:sp>
        <p:nvSpPr>
          <p:cNvPr id="114" name="Google Shape;114;p4"/>
          <p:cNvSpPr txBox="1"/>
          <p:nvPr>
            <p:ph idx="4294967295"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200">
                <a:solidFill>
                  <a:srgbClr val="888888"/>
                </a:solidFill>
                <a:latin typeface="Calibri"/>
                <a:ea typeface="Calibri"/>
                <a:cs typeface="Calibri"/>
                <a:sym typeface="Calibri"/>
              </a:rPr>
              <a:t>BS3554  Financial Economics</a:t>
            </a:r>
            <a:endParaRPr sz="1200">
              <a:solidFill>
                <a:srgbClr val="888888"/>
              </a:solidFill>
              <a:latin typeface="Calibri"/>
              <a:ea typeface="Calibri"/>
              <a:cs typeface="Calibri"/>
              <a:sym typeface="Calibri"/>
            </a:endParaRPr>
          </a:p>
        </p:txBody>
      </p:sp>
      <p:sp>
        <p:nvSpPr>
          <p:cNvPr id="115" name="Google Shape;115;p4"/>
          <p:cNvSpPr txBox="1"/>
          <p:nvPr>
            <p:ph idx="12" type="sldNum"/>
          </p:nvPr>
        </p:nvSpPr>
        <p:spPr>
          <a:xfrm>
            <a:off x="6581800" y="6364054"/>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
        <p:nvSpPr>
          <p:cNvPr id="116" name="Google Shape;116;p4"/>
          <p:cNvSpPr txBox="1"/>
          <p:nvPr/>
        </p:nvSpPr>
        <p:spPr>
          <a:xfrm>
            <a:off x="-2888232" y="6181491"/>
            <a:ext cx="9825136" cy="4604059"/>
          </a:xfrm>
          <a:prstGeom prst="rect">
            <a:avLst/>
          </a:prstGeom>
          <a:noFill/>
          <a:ln>
            <a:noFill/>
          </a:ln>
        </p:spPr>
        <p:txBody>
          <a:bodyPr anchorCtr="0" anchor="t" bIns="45700" lIns="91425" spcFirstLastPara="1" rIns="91425" wrap="square" tIns="45700">
            <a:noAutofit/>
          </a:bodyPr>
          <a:lstStyle/>
          <a:p>
            <a:pPr indent="-323850" lvl="1" marL="914400" marR="0" rtl="0" algn="l">
              <a:spcBef>
                <a:spcPts val="0"/>
              </a:spcBef>
              <a:spcAft>
                <a:spcPts val="0"/>
              </a:spcAft>
              <a:buClr>
                <a:schemeClr val="dk1"/>
              </a:buClr>
              <a:buSzPts val="2100"/>
              <a:buFont typeface="Calibri"/>
              <a:buNone/>
            </a:pPr>
            <a:r>
              <a:t/>
            </a:r>
            <a:endParaRPr b="0" i="0" sz="1800" u="none" cap="none" strike="noStrike">
              <a:solidFill>
                <a:schemeClr val="dk1"/>
              </a:solidFill>
              <a:latin typeface="Calibri"/>
              <a:ea typeface="Calibri"/>
              <a:cs typeface="Calibri"/>
              <a:sym typeface="Calibri"/>
            </a:endParaRPr>
          </a:p>
        </p:txBody>
      </p:sp>
      <p:sp>
        <p:nvSpPr>
          <p:cNvPr id="117" name="Google Shape;117;p4"/>
          <p:cNvSpPr txBox="1"/>
          <p:nvPr/>
        </p:nvSpPr>
        <p:spPr>
          <a:xfrm>
            <a:off x="254968" y="1147235"/>
            <a:ext cx="8634064" cy="5216819"/>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2000"/>
              <a:buFont typeface="Arial"/>
              <a:buChar char="•"/>
            </a:pPr>
            <a:r>
              <a:rPr lang="en-GB" sz="2000">
                <a:solidFill>
                  <a:schemeClr val="dk1"/>
                </a:solidFill>
                <a:latin typeface="Cambria Math"/>
                <a:ea typeface="Cambria Math"/>
                <a:cs typeface="Cambria Math"/>
                <a:sym typeface="Cambria Math"/>
              </a:rPr>
              <a:t>Writing circles are ubiquitous in Britain</a:t>
            </a:r>
            <a:endParaRPr/>
          </a:p>
          <a:p>
            <a:pPr indent="-215900" lvl="1" marL="800100" marR="0" rtl="0" algn="l">
              <a:spcBef>
                <a:spcPts val="1400"/>
              </a:spcBef>
              <a:spcAft>
                <a:spcPts val="0"/>
              </a:spcAft>
              <a:buClr>
                <a:schemeClr val="dk1"/>
              </a:buClr>
              <a:buSzPts val="2000"/>
              <a:buFont typeface="Arial"/>
              <a:buNone/>
            </a:pPr>
            <a:r>
              <a:t/>
            </a:r>
            <a:endParaRPr b="0" i="0" sz="2000" u="none" cap="none" strike="noStrike">
              <a:solidFill>
                <a:schemeClr val="dk1"/>
              </a:solidFill>
              <a:latin typeface="Cambria Math"/>
              <a:ea typeface="Cambria Math"/>
              <a:cs typeface="Cambria Math"/>
              <a:sym typeface="Cambria Math"/>
            </a:endParaRPr>
          </a:p>
          <a:p>
            <a:pPr indent="-342900" lvl="1" marL="800100" marR="0" rtl="0" algn="l">
              <a:spcBef>
                <a:spcPts val="1400"/>
              </a:spcBef>
              <a:spcAft>
                <a:spcPts val="0"/>
              </a:spcAft>
              <a:buClr>
                <a:schemeClr val="dk1"/>
              </a:buClr>
              <a:buSzPts val="2000"/>
              <a:buFont typeface="Arial"/>
              <a:buChar char="•"/>
            </a:pPr>
            <a:r>
              <a:rPr b="0" i="0" lang="en-GB" sz="2000" u="none" cap="none" strike="noStrike">
                <a:solidFill>
                  <a:schemeClr val="dk1"/>
                </a:solidFill>
                <a:latin typeface="Cambria Math"/>
                <a:ea typeface="Cambria Math"/>
                <a:cs typeface="Cambria Math"/>
                <a:sym typeface="Cambria Math"/>
              </a:rPr>
              <a:t>A large community of  people who aspire to be professional writers but also people who write as a hobby.</a:t>
            </a:r>
            <a:endParaRPr/>
          </a:p>
          <a:p>
            <a:pPr indent="-215900" lvl="1" marL="800100" marR="0" rtl="0" algn="l">
              <a:spcBef>
                <a:spcPts val="1400"/>
              </a:spcBef>
              <a:spcAft>
                <a:spcPts val="0"/>
              </a:spcAft>
              <a:buClr>
                <a:schemeClr val="dk1"/>
              </a:buClr>
              <a:buSzPts val="2000"/>
              <a:buFont typeface="Arial"/>
              <a:buNone/>
            </a:pPr>
            <a:r>
              <a:t/>
            </a:r>
            <a:endParaRPr b="0" i="0" sz="2000" u="none" cap="none" strike="noStrike">
              <a:solidFill>
                <a:schemeClr val="dk1"/>
              </a:solidFill>
              <a:latin typeface="Cambria Math"/>
              <a:ea typeface="Cambria Math"/>
              <a:cs typeface="Cambria Math"/>
              <a:sym typeface="Cambria Math"/>
            </a:endParaRPr>
          </a:p>
          <a:p>
            <a:pPr indent="-342900" lvl="1" marL="800100" marR="0" rtl="0" algn="l">
              <a:spcBef>
                <a:spcPts val="1400"/>
              </a:spcBef>
              <a:spcAft>
                <a:spcPts val="0"/>
              </a:spcAft>
              <a:buClr>
                <a:schemeClr val="dk1"/>
              </a:buClr>
              <a:buSzPts val="2000"/>
              <a:buFont typeface="Arial"/>
              <a:buChar char="•"/>
            </a:pPr>
            <a:r>
              <a:rPr b="0" i="0" lang="en-GB" sz="2000" u="none" cap="none" strike="noStrike">
                <a:solidFill>
                  <a:schemeClr val="dk1"/>
                </a:solidFill>
                <a:latin typeface="Cambria Math"/>
                <a:ea typeface="Cambria Math"/>
                <a:cs typeface="Cambria Math"/>
                <a:sym typeface="Cambria Math"/>
              </a:rPr>
              <a:t>Culture of sharing work and receiving feedback</a:t>
            </a:r>
            <a:endParaRPr/>
          </a:p>
          <a:p>
            <a:pPr indent="-215900" lvl="1" marL="800100" marR="0" rtl="0" algn="l">
              <a:spcBef>
                <a:spcPts val="1400"/>
              </a:spcBef>
              <a:spcAft>
                <a:spcPts val="0"/>
              </a:spcAft>
              <a:buClr>
                <a:schemeClr val="dk1"/>
              </a:buClr>
              <a:buSzPts val="2000"/>
              <a:buFont typeface="Arial"/>
              <a:buNone/>
            </a:pPr>
            <a:r>
              <a:t/>
            </a:r>
            <a:endParaRPr b="0" i="0" sz="2000" u="none" cap="none" strike="noStrike">
              <a:solidFill>
                <a:schemeClr val="dk1"/>
              </a:solidFill>
              <a:latin typeface="Cambria Math"/>
              <a:ea typeface="Cambria Math"/>
              <a:cs typeface="Cambria Math"/>
              <a:sym typeface="Cambria Math"/>
            </a:endParaRPr>
          </a:p>
          <a:p>
            <a:pPr indent="-342900" lvl="1" marL="800100" marR="0" rtl="0" algn="l">
              <a:spcBef>
                <a:spcPts val="1400"/>
              </a:spcBef>
              <a:spcAft>
                <a:spcPts val="0"/>
              </a:spcAft>
              <a:buClr>
                <a:schemeClr val="dk1"/>
              </a:buClr>
              <a:buSzPts val="2000"/>
              <a:buFont typeface="Arial"/>
              <a:buChar char="•"/>
            </a:pPr>
            <a:r>
              <a:rPr b="0" i="0" lang="en-GB" sz="2000" u="none" cap="none" strike="noStrike">
                <a:solidFill>
                  <a:schemeClr val="dk1"/>
                </a:solidFill>
                <a:latin typeface="Cambria Math"/>
                <a:ea typeface="Cambria Math"/>
                <a:cs typeface="Cambria Math"/>
                <a:sym typeface="Cambria Math"/>
              </a:rPr>
              <a:t>A way to learn about great emerging writers and poets from all demographics. </a:t>
            </a:r>
            <a:endParaRPr/>
          </a:p>
          <a:p>
            <a:pPr indent="-215900" lvl="1" marL="800100" marR="0" rtl="0" algn="l">
              <a:spcBef>
                <a:spcPts val="1400"/>
              </a:spcBef>
              <a:spcAft>
                <a:spcPts val="0"/>
              </a:spcAft>
              <a:buClr>
                <a:schemeClr val="dk1"/>
              </a:buClr>
              <a:buSzPts val="2000"/>
              <a:buFont typeface="Arial"/>
              <a:buNone/>
            </a:pPr>
            <a:r>
              <a:t/>
            </a:r>
            <a:endParaRPr b="0" i="0" sz="2000" u="none" cap="none" strike="noStrike">
              <a:solidFill>
                <a:schemeClr val="dk1"/>
              </a:solidFill>
              <a:latin typeface="Cambria Math"/>
              <a:ea typeface="Cambria Math"/>
              <a:cs typeface="Cambria Math"/>
              <a:sym typeface="Cambria Math"/>
            </a:endParaRPr>
          </a:p>
          <a:p>
            <a:pPr indent="-215900" lvl="1" marL="800100" marR="0" rtl="0" algn="l">
              <a:spcBef>
                <a:spcPts val="1400"/>
              </a:spcBef>
              <a:spcAft>
                <a:spcPts val="0"/>
              </a:spcAft>
              <a:buClr>
                <a:schemeClr val="dk1"/>
              </a:buClr>
              <a:buSzPts val="2000"/>
              <a:buFont typeface="Arial"/>
              <a:buNone/>
            </a:pPr>
            <a:r>
              <a:t/>
            </a:r>
            <a:endParaRPr b="0" i="0" sz="2000" u="none" cap="none" strike="noStrike">
              <a:solidFill>
                <a:schemeClr val="dk1"/>
              </a:solidFill>
              <a:latin typeface="Cambria Math"/>
              <a:ea typeface="Cambria Math"/>
              <a:cs typeface="Cambria Math"/>
              <a:sym typeface="Cambria Math"/>
            </a:endParaRPr>
          </a:p>
          <a:p>
            <a:pPr indent="-215900" lvl="1" marL="800100" marR="0" rtl="0" algn="l">
              <a:spcBef>
                <a:spcPts val="1400"/>
              </a:spcBef>
              <a:spcAft>
                <a:spcPts val="0"/>
              </a:spcAft>
              <a:buClr>
                <a:schemeClr val="dk1"/>
              </a:buClr>
              <a:buSzPts val="2000"/>
              <a:buFont typeface="Arial"/>
              <a:buNone/>
            </a:pPr>
            <a:r>
              <a:t/>
            </a:r>
            <a:endParaRPr b="0" i="0" sz="2000" u="none" cap="none" strike="noStrike">
              <a:solidFill>
                <a:schemeClr val="dk1"/>
              </a:solidFill>
              <a:latin typeface="Cambria Math"/>
              <a:ea typeface="Cambria Math"/>
              <a:cs typeface="Cambria Math"/>
              <a:sym typeface="Cambria Math"/>
            </a:endParaRPr>
          </a:p>
          <a:p>
            <a:pPr indent="-215900" lvl="1" marL="800100" marR="0" rtl="0" algn="l">
              <a:spcBef>
                <a:spcPts val="1400"/>
              </a:spcBef>
              <a:spcAft>
                <a:spcPts val="0"/>
              </a:spcAft>
              <a:buClr>
                <a:schemeClr val="dk1"/>
              </a:buClr>
              <a:buSzPts val="2000"/>
              <a:buFont typeface="Arial"/>
              <a:buNone/>
            </a:pPr>
            <a:r>
              <a:t/>
            </a:r>
            <a:endParaRPr b="0" i="0" sz="2000" u="none" cap="none" strike="noStrike">
              <a:solidFill>
                <a:schemeClr val="dk1"/>
              </a:solidFill>
              <a:latin typeface="Cambria Math"/>
              <a:ea typeface="Cambria Math"/>
              <a:cs typeface="Cambria Math"/>
              <a:sym typeface="Cambria Math"/>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5"/>
          <p:cNvSpPr txBox="1"/>
          <p:nvPr>
            <p:ph idx="4294967295" type="body"/>
          </p:nvPr>
        </p:nvSpPr>
        <p:spPr>
          <a:xfrm>
            <a:off x="-170222" y="1027113"/>
            <a:ext cx="9534525" cy="5930279"/>
          </a:xfrm>
          <a:prstGeom prst="rect">
            <a:avLst/>
          </a:prstGeom>
          <a:noFill/>
          <a:ln>
            <a:noFill/>
          </a:ln>
        </p:spPr>
        <p:txBody>
          <a:bodyPr anchorCtr="0" anchor="t" bIns="45700" lIns="91425" spcFirstLastPara="1" rIns="91425" wrap="square" tIns="45700">
            <a:noAutofit/>
          </a:bodyPr>
          <a:lstStyle/>
          <a:p>
            <a:pPr indent="0" lvl="1" marL="400050" rtl="0" algn="l">
              <a:spcBef>
                <a:spcPts val="0"/>
              </a:spcBef>
              <a:spcAft>
                <a:spcPts val="0"/>
              </a:spcAft>
              <a:buClr>
                <a:schemeClr val="dk1"/>
              </a:buClr>
              <a:buSzPts val="2700"/>
              <a:buNone/>
            </a:pPr>
            <a:r>
              <a:rPr b="1" lang="en-GB" sz="2700">
                <a:latin typeface="Calibri"/>
                <a:ea typeface="Calibri"/>
                <a:cs typeface="Calibri"/>
                <a:sym typeface="Calibri"/>
              </a:rPr>
              <a:t>	</a:t>
            </a:r>
            <a:endParaRPr/>
          </a:p>
          <a:p>
            <a:pPr indent="-311150" lvl="2" marL="1257300" rtl="0" algn="l">
              <a:spcBef>
                <a:spcPts val="460"/>
              </a:spcBef>
              <a:spcAft>
                <a:spcPts val="0"/>
              </a:spcAft>
              <a:buClr>
                <a:schemeClr val="dk1"/>
              </a:buClr>
              <a:buSzPts val="2300"/>
              <a:buNone/>
            </a:pPr>
            <a:r>
              <a:t/>
            </a:r>
            <a:endParaRPr sz="2300">
              <a:latin typeface="Calibri"/>
              <a:ea typeface="Calibri"/>
              <a:cs typeface="Calibri"/>
              <a:sym typeface="Calibri"/>
            </a:endParaRPr>
          </a:p>
          <a:p>
            <a:pPr indent="-285750" lvl="2" marL="1257300" rtl="0" algn="l">
              <a:spcBef>
                <a:spcPts val="540"/>
              </a:spcBef>
              <a:spcAft>
                <a:spcPts val="0"/>
              </a:spcAft>
              <a:buClr>
                <a:schemeClr val="dk1"/>
              </a:buClr>
              <a:buSzPts val="2700"/>
              <a:buNone/>
            </a:pPr>
            <a:r>
              <a:t/>
            </a:r>
            <a:endParaRPr sz="2700">
              <a:latin typeface="Calibri"/>
              <a:ea typeface="Calibri"/>
              <a:cs typeface="Calibri"/>
              <a:sym typeface="Calibri"/>
            </a:endParaRPr>
          </a:p>
          <a:p>
            <a:pPr indent="-285750" lvl="2" marL="1257300" rtl="0" algn="l">
              <a:spcBef>
                <a:spcPts val="540"/>
              </a:spcBef>
              <a:spcAft>
                <a:spcPts val="0"/>
              </a:spcAft>
              <a:buClr>
                <a:schemeClr val="dk1"/>
              </a:buClr>
              <a:buSzPts val="2700"/>
              <a:buNone/>
            </a:pPr>
            <a:r>
              <a:t/>
            </a:r>
            <a:endParaRPr sz="2700">
              <a:latin typeface="Calibri"/>
              <a:ea typeface="Calibri"/>
              <a:cs typeface="Calibri"/>
              <a:sym typeface="Calibri"/>
            </a:endParaRPr>
          </a:p>
          <a:p>
            <a:pPr indent="139700" lvl="0" marL="57150" rtl="0" algn="l">
              <a:lnSpc>
                <a:spcPct val="90000"/>
              </a:lnSpc>
              <a:spcBef>
                <a:spcPts val="620"/>
              </a:spcBef>
              <a:spcAft>
                <a:spcPts val="0"/>
              </a:spcAft>
              <a:buClr>
                <a:schemeClr val="dk1"/>
              </a:buClr>
              <a:buSzPts val="3100"/>
              <a:buNone/>
            </a:pPr>
            <a:r>
              <a:t/>
            </a:r>
            <a:endParaRPr sz="3100">
              <a:latin typeface="Calibri"/>
              <a:ea typeface="Calibri"/>
              <a:cs typeface="Calibri"/>
              <a:sym typeface="Calibri"/>
            </a:endParaRPr>
          </a:p>
        </p:txBody>
      </p:sp>
      <p:sp>
        <p:nvSpPr>
          <p:cNvPr id="127" name="Google Shape;127;p5"/>
          <p:cNvSpPr txBox="1"/>
          <p:nvPr/>
        </p:nvSpPr>
        <p:spPr>
          <a:xfrm>
            <a:off x="320761" y="2132856"/>
            <a:ext cx="8080243" cy="309509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60000"/>
              </a:lnSpc>
              <a:spcBef>
                <a:spcPts val="0"/>
              </a:spcBef>
              <a:spcAft>
                <a:spcPts val="0"/>
              </a:spcAft>
              <a:buClr>
                <a:schemeClr val="dk1"/>
              </a:buClr>
              <a:buSzPts val="3200"/>
              <a:buFont typeface="Arial"/>
              <a:buChar char="•"/>
            </a:pPr>
            <a:r>
              <a:rPr lang="en-GB" sz="3200">
                <a:solidFill>
                  <a:schemeClr val="dk1"/>
                </a:solidFill>
                <a:latin typeface="Libre Franklin"/>
                <a:ea typeface="Libre Franklin"/>
                <a:cs typeface="Libre Franklin"/>
                <a:sym typeface="Libre Franklin"/>
              </a:rPr>
              <a:t>Opportunities for Kazakhstani writers in the UK </a:t>
            </a:r>
            <a:endParaRPr/>
          </a:p>
          <a:p>
            <a:pPr indent="-139700" lvl="0" marL="342900" marR="0" rtl="0" algn="l">
              <a:lnSpc>
                <a:spcPct val="160000"/>
              </a:lnSpc>
              <a:spcBef>
                <a:spcPts val="640"/>
              </a:spcBef>
              <a:spcAft>
                <a:spcPts val="0"/>
              </a:spcAft>
              <a:buClr>
                <a:schemeClr val="dk1"/>
              </a:buClr>
              <a:buSzPts val="3200"/>
              <a:buFont typeface="Arial"/>
              <a:buNone/>
            </a:pPr>
            <a:r>
              <a:t/>
            </a:r>
            <a:endParaRPr sz="3200">
              <a:solidFill>
                <a:schemeClr val="dk1"/>
              </a:solidFill>
              <a:latin typeface="Calibri"/>
              <a:ea typeface="Calibri"/>
              <a:cs typeface="Calibri"/>
              <a:sym typeface="Calibri"/>
            </a:endParaRPr>
          </a:p>
          <a:p>
            <a:pPr indent="-139700" lvl="0" marL="342900" marR="0" rtl="0" algn="l">
              <a:lnSpc>
                <a:spcPct val="160000"/>
              </a:lnSpc>
              <a:spcBef>
                <a:spcPts val="640"/>
              </a:spcBef>
              <a:spcAft>
                <a:spcPts val="0"/>
              </a:spcAft>
              <a:buClr>
                <a:schemeClr val="dk1"/>
              </a:buClr>
              <a:buSzPts val="3200"/>
              <a:buFont typeface="Arial"/>
              <a:buNone/>
            </a:pPr>
            <a:r>
              <a:t/>
            </a:r>
            <a:endParaRPr sz="3200">
              <a:solidFill>
                <a:schemeClr val="dk1"/>
              </a:solidFill>
              <a:latin typeface="Calibri"/>
              <a:ea typeface="Calibri"/>
              <a:cs typeface="Calibri"/>
              <a:sym typeface="Calibri"/>
            </a:endParaRPr>
          </a:p>
        </p:txBody>
      </p:sp>
      <p:sp>
        <p:nvSpPr>
          <p:cNvPr id="128" name="Google Shape;128;p5"/>
          <p:cNvSpPr/>
          <p:nvPr/>
        </p:nvSpPr>
        <p:spPr>
          <a:xfrm>
            <a:off x="323528" y="2243102"/>
            <a:ext cx="8077476" cy="1617946"/>
          </a:xfrm>
          <a:prstGeom prst="rect">
            <a:avLst/>
          </a:prstGeom>
          <a:noFill/>
          <a:ln cap="flat" cmpd="sng" w="254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
        <p:nvSpPr>
          <p:cNvPr id="134" name="Google Shape;134;p6"/>
          <p:cNvSpPr txBox="1"/>
          <p:nvPr/>
        </p:nvSpPr>
        <p:spPr>
          <a:xfrm>
            <a:off x="2339752" y="764704"/>
            <a:ext cx="5400600" cy="1003434"/>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b="1" lang="en-GB" sz="2400" u="sng">
                <a:solidFill>
                  <a:schemeClr val="dk1"/>
                </a:solidFill>
                <a:latin typeface="Calibri"/>
                <a:ea typeface="Calibri"/>
                <a:cs typeface="Calibri"/>
                <a:sym typeface="Calibri"/>
                <a:hlinkClick r:id="rId3">
                  <a:extLst>
                    <a:ext uri="{A12FA001-AC4F-418D-AE19-62706E023703}">
                      <ahyp:hlinkClr val="tx"/>
                    </a:ext>
                  </a:extLst>
                </a:hlinkClick>
              </a:rPr>
              <a:t>https://www.poetrytranslation.org/</a:t>
            </a:r>
            <a:endParaRPr b="1" sz="2400" u="sng">
              <a:solidFill>
                <a:schemeClr val="dk1"/>
              </a:solidFill>
              <a:latin typeface="Calibri"/>
              <a:ea typeface="Calibri"/>
              <a:cs typeface="Calibri"/>
              <a:sym typeface="Calibri"/>
            </a:endParaRPr>
          </a:p>
          <a:p>
            <a:pPr indent="-190500" lvl="0" marL="342900" marR="0" rtl="0" algn="just">
              <a:spcBef>
                <a:spcPts val="1400"/>
              </a:spcBef>
              <a:spcAft>
                <a:spcPts val="0"/>
              </a:spcAft>
              <a:buClr>
                <a:schemeClr val="dk1"/>
              </a:buClr>
              <a:buSzPts val="2400"/>
              <a:buFont typeface="Arial"/>
              <a:buNone/>
            </a:pPr>
            <a:r>
              <a:t/>
            </a:r>
            <a:endParaRPr sz="2400">
              <a:solidFill>
                <a:schemeClr val="dk1"/>
              </a:solidFill>
              <a:latin typeface="Calibri"/>
              <a:ea typeface="Calibri"/>
              <a:cs typeface="Calibri"/>
              <a:sym typeface="Calibri"/>
            </a:endParaRPr>
          </a:p>
        </p:txBody>
      </p:sp>
      <p:sp>
        <p:nvSpPr>
          <p:cNvPr id="135" name="Google Shape;135;p6"/>
          <p:cNvSpPr txBox="1"/>
          <p:nvPr/>
        </p:nvSpPr>
        <p:spPr>
          <a:xfrm>
            <a:off x="152497" y="1556792"/>
            <a:ext cx="8634064" cy="4968552"/>
          </a:xfrm>
          <a:prstGeom prst="rect">
            <a:avLst/>
          </a:prstGeom>
          <a:noFill/>
          <a:ln>
            <a:noFill/>
          </a:ln>
        </p:spPr>
        <p:txBody>
          <a:bodyPr anchorCtr="0" anchor="t" bIns="45700" lIns="91425" spcFirstLastPara="1" rIns="91425" wrap="square" tIns="45700">
            <a:noAutofit/>
          </a:bodyPr>
          <a:lstStyle/>
          <a:p>
            <a:pPr indent="-285750" lvl="0" marL="285750" marR="0" rtl="0" algn="just">
              <a:spcBef>
                <a:spcPts val="0"/>
              </a:spcBef>
              <a:spcAft>
                <a:spcPts val="0"/>
              </a:spcAft>
              <a:buClr>
                <a:schemeClr val="dk1"/>
              </a:buClr>
              <a:buSzPts val="1800"/>
              <a:buFont typeface="Arial"/>
              <a:buChar char="•"/>
            </a:pPr>
            <a:r>
              <a:rPr lang="en-GB" sz="1800">
                <a:solidFill>
                  <a:schemeClr val="dk1"/>
                </a:solidFill>
                <a:latin typeface="Calibri"/>
                <a:ea typeface="Calibri"/>
                <a:cs typeface="Calibri"/>
                <a:sym typeface="Calibri"/>
              </a:rPr>
              <a:t>“The</a:t>
            </a:r>
            <a:r>
              <a:rPr b="0" i="0" lang="en-GB" sz="1800">
                <a:solidFill>
                  <a:srgbClr val="A7C8D9"/>
                </a:solidFill>
                <a:latin typeface="Calibri"/>
                <a:ea typeface="Calibri"/>
                <a:cs typeface="Calibri"/>
                <a:sym typeface="Calibri"/>
              </a:rPr>
              <a:t> </a:t>
            </a:r>
            <a:r>
              <a:rPr lang="en-GB" sz="1800">
                <a:solidFill>
                  <a:schemeClr val="dk1"/>
                </a:solidFill>
                <a:latin typeface="Calibri"/>
                <a:ea typeface="Calibri"/>
                <a:cs typeface="Calibri"/>
                <a:sym typeface="Calibri"/>
              </a:rPr>
              <a:t>Poetry</a:t>
            </a:r>
            <a:r>
              <a:rPr b="0" i="0" lang="en-GB" sz="1800">
                <a:solidFill>
                  <a:srgbClr val="A7C8D9"/>
                </a:solidFill>
                <a:latin typeface="Calibri"/>
                <a:ea typeface="Calibri"/>
                <a:cs typeface="Calibri"/>
                <a:sym typeface="Calibri"/>
              </a:rPr>
              <a:t> </a:t>
            </a:r>
            <a:r>
              <a:rPr lang="en-GB" sz="1800">
                <a:solidFill>
                  <a:schemeClr val="dk1"/>
                </a:solidFill>
                <a:latin typeface="Calibri"/>
                <a:ea typeface="Calibri"/>
                <a:cs typeface="Calibri"/>
                <a:sym typeface="Calibri"/>
              </a:rPr>
              <a:t>Translation</a:t>
            </a:r>
            <a:r>
              <a:rPr b="0" i="0" lang="en-GB" sz="1800">
                <a:solidFill>
                  <a:srgbClr val="A7C8D9"/>
                </a:solidFill>
                <a:latin typeface="Calibri"/>
                <a:ea typeface="Calibri"/>
                <a:cs typeface="Calibri"/>
                <a:sym typeface="Calibri"/>
              </a:rPr>
              <a:t> </a:t>
            </a:r>
            <a:r>
              <a:rPr lang="en-GB" sz="1800">
                <a:solidFill>
                  <a:schemeClr val="dk1"/>
                </a:solidFill>
                <a:latin typeface="Calibri"/>
                <a:ea typeface="Calibri"/>
                <a:cs typeface="Calibri"/>
                <a:sym typeface="Calibri"/>
              </a:rPr>
              <a:t>Centre</a:t>
            </a:r>
            <a:r>
              <a:rPr b="0" i="0" lang="en-GB" sz="1800">
                <a:solidFill>
                  <a:srgbClr val="A7C8D9"/>
                </a:solidFill>
                <a:latin typeface="Calibri"/>
                <a:ea typeface="Calibri"/>
                <a:cs typeface="Calibri"/>
                <a:sym typeface="Calibri"/>
              </a:rPr>
              <a:t> </a:t>
            </a:r>
            <a:r>
              <a:rPr lang="en-GB" sz="1800">
                <a:solidFill>
                  <a:schemeClr val="dk1"/>
                </a:solidFill>
                <a:latin typeface="Calibri"/>
                <a:ea typeface="Calibri"/>
                <a:cs typeface="Calibri"/>
                <a:sym typeface="Calibri"/>
              </a:rPr>
              <a:t>gives the best contemporary poems from Africa, Asia and Latin America a new life in the English language, working with diaspora communities for whom poetry is of great importance.”</a:t>
            </a:r>
            <a:endParaRPr/>
          </a:p>
          <a:p>
            <a:pPr indent="0" lvl="0" marL="0" marR="0" rtl="0" algn="just">
              <a:spcBef>
                <a:spcPts val="1400"/>
              </a:spcBef>
              <a:spcAft>
                <a:spcPts val="0"/>
              </a:spcAft>
              <a:buNone/>
            </a:pPr>
            <a:r>
              <a:t/>
            </a:r>
            <a:endParaRPr sz="1800">
              <a:solidFill>
                <a:schemeClr val="dk1"/>
              </a:solidFill>
              <a:latin typeface="Calibri"/>
              <a:ea typeface="Calibri"/>
              <a:cs typeface="Calibri"/>
              <a:sym typeface="Calibri"/>
            </a:endParaRPr>
          </a:p>
          <a:p>
            <a:pPr indent="-285750" lvl="0" marL="285750" marR="0" rtl="0" algn="just">
              <a:spcBef>
                <a:spcPts val="1400"/>
              </a:spcBef>
              <a:spcAft>
                <a:spcPts val="0"/>
              </a:spcAft>
              <a:buClr>
                <a:schemeClr val="dk1"/>
              </a:buClr>
              <a:buSzPts val="1800"/>
              <a:buFont typeface="Arial"/>
              <a:buChar char="•"/>
            </a:pPr>
            <a:r>
              <a:rPr lang="en-GB" sz="1800">
                <a:solidFill>
                  <a:schemeClr val="dk1"/>
                </a:solidFill>
                <a:latin typeface="Calibri"/>
                <a:ea typeface="Calibri"/>
                <a:cs typeface="Calibri"/>
                <a:sym typeface="Calibri"/>
              </a:rPr>
              <a:t>Podcasts, Instagram stream &amp; in person events with foreign poets.</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800"/>
              <a:buFont typeface="Arial"/>
              <a:buChar char="•"/>
            </a:pPr>
            <a:r>
              <a:rPr lang="en-GB" sz="1800">
                <a:solidFill>
                  <a:schemeClr val="dk1"/>
                </a:solidFill>
                <a:latin typeface="Calibri"/>
                <a:ea typeface="Calibri"/>
                <a:cs typeface="Calibri"/>
                <a:sym typeface="Calibri"/>
              </a:rPr>
              <a:t>A place to learn about </a:t>
            </a:r>
            <a:r>
              <a:rPr lang="en-GB" sz="1800">
                <a:solidFill>
                  <a:schemeClr val="dk1"/>
                </a:solidFill>
                <a:latin typeface="Calibri"/>
                <a:ea typeface="Calibri"/>
                <a:cs typeface="Calibri"/>
                <a:sym typeface="Calibri"/>
              </a:rPr>
              <a:t>contemporary</a:t>
            </a:r>
            <a:r>
              <a:rPr lang="en-GB" sz="1800">
                <a:solidFill>
                  <a:schemeClr val="dk1"/>
                </a:solidFill>
                <a:latin typeface="Calibri"/>
                <a:ea typeface="Calibri"/>
                <a:cs typeface="Calibri"/>
                <a:sym typeface="Calibri"/>
              </a:rPr>
              <a:t> non-English  poets</a:t>
            </a:r>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800"/>
              <a:buFont typeface="Arial"/>
              <a:buChar char="•"/>
            </a:pPr>
            <a:r>
              <a:rPr lang="en-GB" sz="1800">
                <a:solidFill>
                  <a:schemeClr val="dk1"/>
                </a:solidFill>
                <a:latin typeface="Calibri"/>
                <a:ea typeface="Calibri"/>
                <a:cs typeface="Calibri"/>
                <a:sym typeface="Calibri"/>
              </a:rPr>
              <a:t>A place to learn about Kazakh poets: </a:t>
            </a:r>
            <a:r>
              <a:rPr b="0" i="0" lang="en-GB" sz="1800">
                <a:solidFill>
                  <a:schemeClr val="dk1"/>
                </a:solidFill>
                <a:latin typeface="Calibri"/>
                <a:ea typeface="Calibri"/>
                <a:cs typeface="Calibri"/>
                <a:sym typeface="Calibri"/>
              </a:rPr>
              <a:t>Tanagoz Tolkynkyzy, Yerlan Junis, </a:t>
            </a:r>
            <a:r>
              <a:rPr lang="en-GB" sz="1800">
                <a:solidFill>
                  <a:schemeClr val="dk1"/>
                </a:solidFill>
                <a:latin typeface="Calibri"/>
                <a:ea typeface="Calibri"/>
                <a:cs typeface="Calibri"/>
                <a:sym typeface="Calibri"/>
              </a:rPr>
              <a:t>Gulnar Salykbay</a:t>
            </a:r>
            <a:endParaRPr sz="1800">
              <a:solidFill>
                <a:schemeClr val="dk1"/>
              </a:solidFill>
              <a:latin typeface="Calibri"/>
              <a:ea typeface="Calibri"/>
              <a:cs typeface="Calibri"/>
              <a:sym typeface="Calibri"/>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a:p>
            <a:pPr indent="-171450" lvl="0" marL="285750" marR="0" rtl="0" algn="just">
              <a:spcBef>
                <a:spcPts val="140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a:p>
            <a:pPr indent="0" lvl="0" marL="0" marR="0" rtl="0" algn="just">
              <a:spcBef>
                <a:spcPts val="1400"/>
              </a:spcBef>
              <a:spcAft>
                <a:spcPts val="0"/>
              </a:spcAft>
              <a:buNone/>
            </a:pPr>
            <a:r>
              <a:t/>
            </a:r>
            <a:endParaRPr sz="1800">
              <a:solidFill>
                <a:schemeClr val="dk1"/>
              </a:solidFill>
              <a:latin typeface="Calibri"/>
              <a:ea typeface="Calibri"/>
              <a:cs typeface="Calibri"/>
              <a:sym typeface="Calibri"/>
            </a:endParaRPr>
          </a:p>
          <a:p>
            <a:pPr indent="0" lvl="0" marL="0" marR="0" rtl="0" algn="just">
              <a:spcBef>
                <a:spcPts val="1400"/>
              </a:spcBef>
              <a:spcAft>
                <a:spcPts val="0"/>
              </a:spcAft>
              <a:buNone/>
            </a:pPr>
            <a:r>
              <a:t/>
            </a:r>
            <a:endParaRPr b="0" i="0" sz="1800">
              <a:solidFill>
                <a:schemeClr val="dk1"/>
              </a:solidFill>
              <a:latin typeface="Calibri"/>
              <a:ea typeface="Calibri"/>
              <a:cs typeface="Calibri"/>
              <a:sym typeface="Calibri"/>
            </a:endParaRPr>
          </a:p>
          <a:p>
            <a:pPr indent="-228600" lvl="0" marL="342900" marR="0" rtl="0" algn="just">
              <a:spcBef>
                <a:spcPts val="140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p:txBody>
      </p:sp>
      <p:sp>
        <p:nvSpPr>
          <p:cNvPr id="136" name="Google Shape;136;p6"/>
          <p:cNvSpPr txBox="1"/>
          <p:nvPr/>
        </p:nvSpPr>
        <p:spPr>
          <a:xfrm>
            <a:off x="-102471" y="-83374"/>
            <a:ext cx="91440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60000"/>
              </a:lnSpc>
              <a:spcBef>
                <a:spcPts val="0"/>
              </a:spcBef>
              <a:spcAft>
                <a:spcPts val="0"/>
              </a:spcAft>
              <a:buNone/>
            </a:pPr>
            <a:r>
              <a:rPr lang="en-GB" sz="2800">
                <a:solidFill>
                  <a:srgbClr val="FF0000"/>
                </a:solidFill>
                <a:latin typeface="Calibri"/>
                <a:ea typeface="Calibri"/>
                <a:cs typeface="Calibri"/>
                <a:sym typeface="Calibri"/>
              </a:rPr>
              <a:t>Poetry Translation Center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
        <p:nvSpPr>
          <p:cNvPr id="142" name="Google Shape;142;p7"/>
          <p:cNvSpPr txBox="1"/>
          <p:nvPr/>
        </p:nvSpPr>
        <p:spPr>
          <a:xfrm>
            <a:off x="778072" y="836712"/>
            <a:ext cx="7587855" cy="1003434"/>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b="1" lang="en-GB" sz="2400" u="sng">
                <a:solidFill>
                  <a:schemeClr val="dk1"/>
                </a:solidFill>
                <a:latin typeface="Calibri"/>
                <a:ea typeface="Calibri"/>
                <a:cs typeface="Calibri"/>
                <a:sym typeface="Calibri"/>
                <a:hlinkClick r:id="rId3">
                  <a:extLst>
                    <a:ext uri="{A12FA001-AC4F-418D-AE19-62706E023703}">
                      <ahyp:hlinkClr val="tx"/>
                    </a:ext>
                  </a:extLst>
                </a:hlinkClick>
              </a:rPr>
              <a:t>https://www.poetrytranslation.org/sarah-maguire-prize</a:t>
            </a:r>
            <a:endParaRPr b="1" sz="2400" u="sng">
              <a:solidFill>
                <a:schemeClr val="dk1"/>
              </a:solidFill>
              <a:latin typeface="Calibri"/>
              <a:ea typeface="Calibri"/>
              <a:cs typeface="Calibri"/>
              <a:sym typeface="Calibri"/>
            </a:endParaRPr>
          </a:p>
        </p:txBody>
      </p:sp>
      <p:sp>
        <p:nvSpPr>
          <p:cNvPr id="143" name="Google Shape;143;p7"/>
          <p:cNvSpPr txBox="1"/>
          <p:nvPr/>
        </p:nvSpPr>
        <p:spPr>
          <a:xfrm>
            <a:off x="407465" y="1992312"/>
            <a:ext cx="8634064" cy="288928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rgbClr val="003058"/>
              </a:buClr>
              <a:buSzPts val="1800"/>
              <a:buFont typeface="Arial"/>
              <a:buChar char="•"/>
            </a:pPr>
            <a:r>
              <a:rPr b="0" i="0" lang="en-GB" sz="1800">
                <a:solidFill>
                  <a:srgbClr val="003058"/>
                </a:solidFill>
                <a:latin typeface="Calibri"/>
                <a:ea typeface="Calibri"/>
                <a:cs typeface="Calibri"/>
                <a:sym typeface="Calibri"/>
              </a:rPr>
              <a:t>The Sarah Maguire Prize for Poetry in Translation is an international biennial award for the best book of poetry in English translation by a living poet from beyond Europe.</a:t>
            </a:r>
            <a:endParaRPr/>
          </a:p>
          <a:p>
            <a:pPr indent="0" lvl="0" marL="0" marR="0" rtl="0" algn="l">
              <a:spcBef>
                <a:spcPts val="0"/>
              </a:spcBef>
              <a:spcAft>
                <a:spcPts val="0"/>
              </a:spcAft>
              <a:buNone/>
            </a:pPr>
            <a:r>
              <a:t/>
            </a:r>
            <a:endParaRPr sz="1800">
              <a:solidFill>
                <a:srgbClr val="003058"/>
              </a:solidFill>
              <a:latin typeface="Calibri"/>
              <a:ea typeface="Calibri"/>
              <a:cs typeface="Calibri"/>
              <a:sym typeface="Calibri"/>
            </a:endParaRPr>
          </a:p>
          <a:p>
            <a:pPr indent="-342900" lvl="0" marL="342900" marR="0" rtl="0" algn="l">
              <a:spcBef>
                <a:spcPts val="0"/>
              </a:spcBef>
              <a:spcAft>
                <a:spcPts val="0"/>
              </a:spcAft>
              <a:buClr>
                <a:srgbClr val="003058"/>
              </a:buClr>
              <a:buSzPts val="1800"/>
              <a:buFont typeface="Arial"/>
              <a:buChar char="•"/>
            </a:pPr>
            <a:r>
              <a:rPr b="0" i="0" lang="en-GB" sz="1800">
                <a:solidFill>
                  <a:srgbClr val="003058"/>
                </a:solidFill>
                <a:latin typeface="Calibri"/>
                <a:ea typeface="Calibri"/>
                <a:cs typeface="Calibri"/>
                <a:sym typeface="Calibri"/>
              </a:rPr>
              <a:t>Prize is  £3000</a:t>
            </a:r>
            <a:endParaRPr/>
          </a:p>
          <a:p>
            <a:pPr indent="0" lvl="0" marL="0" marR="0" rtl="0" algn="l">
              <a:spcBef>
                <a:spcPts val="0"/>
              </a:spcBef>
              <a:spcAft>
                <a:spcPts val="0"/>
              </a:spcAft>
              <a:buNone/>
            </a:pPr>
            <a:r>
              <a:t/>
            </a:r>
            <a:endParaRPr b="0" i="0" sz="1800">
              <a:solidFill>
                <a:srgbClr val="003058"/>
              </a:solidFill>
              <a:latin typeface="Calibri"/>
              <a:ea typeface="Calibri"/>
              <a:cs typeface="Calibri"/>
              <a:sym typeface="Calibri"/>
            </a:endParaRPr>
          </a:p>
          <a:p>
            <a:pPr indent="-342900" lvl="0" marL="342900" marR="0" rtl="0" algn="l">
              <a:spcBef>
                <a:spcPts val="0"/>
              </a:spcBef>
              <a:spcAft>
                <a:spcPts val="0"/>
              </a:spcAft>
              <a:buClr>
                <a:srgbClr val="003058"/>
              </a:buClr>
              <a:buSzPts val="1800"/>
              <a:buFont typeface="Arial"/>
              <a:buChar char="•"/>
            </a:pPr>
            <a:r>
              <a:rPr b="0" i="0" lang="en-GB" sz="1800">
                <a:solidFill>
                  <a:srgbClr val="003058"/>
                </a:solidFill>
                <a:latin typeface="Calibri"/>
                <a:ea typeface="Calibri"/>
                <a:cs typeface="Calibri"/>
                <a:sym typeface="Calibri"/>
              </a:rPr>
              <a:t>The aim of the prize is to showcase the very best contemporary poetry from around the world and to champion the art of poetry translation.</a:t>
            </a:r>
            <a:endParaRPr/>
          </a:p>
          <a:p>
            <a:pPr indent="0" lvl="0" marL="0" marR="0" rtl="0" algn="l">
              <a:spcBef>
                <a:spcPts val="0"/>
              </a:spcBef>
              <a:spcAft>
                <a:spcPts val="0"/>
              </a:spcAft>
              <a:buNone/>
            </a:pPr>
            <a:r>
              <a:t/>
            </a:r>
            <a:endParaRPr sz="1800">
              <a:solidFill>
                <a:srgbClr val="003058"/>
              </a:solidFill>
              <a:latin typeface="Calibri"/>
              <a:ea typeface="Calibri"/>
              <a:cs typeface="Calibri"/>
              <a:sym typeface="Calibri"/>
            </a:endParaRPr>
          </a:p>
          <a:p>
            <a:pPr indent="-342900" lvl="0" marL="342900" marR="0" rtl="0" algn="l">
              <a:spcBef>
                <a:spcPts val="0"/>
              </a:spcBef>
              <a:spcAft>
                <a:spcPts val="0"/>
              </a:spcAft>
              <a:buClr>
                <a:srgbClr val="003058"/>
              </a:buClr>
              <a:buSzPts val="1800"/>
              <a:buFont typeface="Arial"/>
              <a:buChar char="•"/>
            </a:pPr>
            <a:r>
              <a:rPr b="0" i="0" lang="en-GB" sz="1800">
                <a:solidFill>
                  <a:srgbClr val="003058"/>
                </a:solidFill>
                <a:latin typeface="Calibri"/>
                <a:ea typeface="Calibri"/>
                <a:cs typeface="Calibri"/>
                <a:sym typeface="Calibri"/>
              </a:rPr>
              <a:t>Publishers submission deadline November 30th 2021. </a:t>
            </a:r>
            <a:endParaRPr/>
          </a:p>
          <a:p>
            <a:pPr indent="-228600" lvl="0" marL="342900" marR="0" rtl="0" algn="l">
              <a:spcBef>
                <a:spcPts val="0"/>
              </a:spcBef>
              <a:spcAft>
                <a:spcPts val="0"/>
              </a:spcAft>
              <a:buClr>
                <a:schemeClr val="dk1"/>
              </a:buClr>
              <a:buSzPts val="1800"/>
              <a:buFont typeface="Arial"/>
              <a:buNone/>
            </a:pPr>
            <a:r>
              <a:t/>
            </a:r>
            <a:endParaRPr sz="1800">
              <a:solidFill>
                <a:srgbClr val="003058"/>
              </a:solidFill>
              <a:latin typeface="Calibri"/>
              <a:ea typeface="Calibri"/>
              <a:cs typeface="Calibri"/>
              <a:sym typeface="Calibri"/>
            </a:endParaRPr>
          </a:p>
          <a:p>
            <a:pPr indent="-342900" lvl="0" marL="342900" marR="0" rtl="0" algn="l">
              <a:spcBef>
                <a:spcPts val="0"/>
              </a:spcBef>
              <a:spcAft>
                <a:spcPts val="0"/>
              </a:spcAft>
              <a:buClr>
                <a:srgbClr val="003058"/>
              </a:buClr>
              <a:buSzPts val="1800"/>
              <a:buFont typeface="Arial"/>
              <a:buChar char="•"/>
            </a:pPr>
            <a:r>
              <a:rPr b="0" i="0" lang="en-GB" sz="1800">
                <a:solidFill>
                  <a:srgbClr val="003058"/>
                </a:solidFill>
                <a:latin typeface="Calibri"/>
                <a:ea typeface="Calibri"/>
                <a:cs typeface="Calibri"/>
                <a:sym typeface="Calibri"/>
              </a:rPr>
              <a:t>Titles edible for entry must be published between 1st January 2020 and 31st December 2021. </a:t>
            </a:r>
            <a:endParaRPr sz="1800">
              <a:solidFill>
                <a:schemeClr val="dk1"/>
              </a:solidFill>
              <a:latin typeface="Calibri"/>
              <a:ea typeface="Calibri"/>
              <a:cs typeface="Calibri"/>
              <a:sym typeface="Calibri"/>
            </a:endParaRPr>
          </a:p>
        </p:txBody>
      </p:sp>
      <p:sp>
        <p:nvSpPr>
          <p:cNvPr id="144" name="Google Shape;144;p7"/>
          <p:cNvSpPr txBox="1"/>
          <p:nvPr/>
        </p:nvSpPr>
        <p:spPr>
          <a:xfrm>
            <a:off x="-102471" y="136525"/>
            <a:ext cx="91440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60000"/>
              </a:lnSpc>
              <a:spcBef>
                <a:spcPts val="0"/>
              </a:spcBef>
              <a:spcAft>
                <a:spcPts val="0"/>
              </a:spcAft>
              <a:buNone/>
            </a:pPr>
            <a:r>
              <a:rPr lang="en-GB" sz="2800">
                <a:solidFill>
                  <a:srgbClr val="FF0000"/>
                </a:solidFill>
                <a:latin typeface="Calibri"/>
                <a:ea typeface="Calibri"/>
                <a:cs typeface="Calibri"/>
                <a:sym typeface="Calibri"/>
              </a:rPr>
              <a:t>Sarah Maguire Prize for Poetry in Translation</a:t>
            </a:r>
            <a:endParaRPr/>
          </a:p>
          <a:p>
            <a:pPr indent="0" lvl="0" marL="0" marR="0" rtl="0" algn="ctr">
              <a:lnSpc>
                <a:spcPct val="160000"/>
              </a:lnSpc>
              <a:spcBef>
                <a:spcPts val="0"/>
              </a:spcBef>
              <a:spcAft>
                <a:spcPts val="0"/>
              </a:spcAft>
              <a:buNone/>
            </a:pPr>
            <a:r>
              <a:t/>
            </a:r>
            <a:endParaRPr b="1" sz="2400" u="sng">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
        <p:nvSpPr>
          <p:cNvPr id="150" name="Google Shape;150;p8"/>
          <p:cNvSpPr txBox="1"/>
          <p:nvPr/>
        </p:nvSpPr>
        <p:spPr>
          <a:xfrm>
            <a:off x="152497" y="1484784"/>
            <a:ext cx="8634064" cy="2889280"/>
          </a:xfrm>
          <a:prstGeom prst="rect">
            <a:avLst/>
          </a:prstGeom>
          <a:noFill/>
          <a:ln>
            <a:noFill/>
          </a:ln>
        </p:spPr>
        <p:txBody>
          <a:bodyPr anchorCtr="0" anchor="t" bIns="45700" lIns="91425" spcFirstLastPara="1" rIns="91425" wrap="square" tIns="45700">
            <a:noAutofit/>
          </a:bodyPr>
          <a:lstStyle/>
          <a:p>
            <a:pPr indent="-164933" lvl="0" marL="164933" marR="0" rtl="0" algn="l">
              <a:spcBef>
                <a:spcPts val="0"/>
              </a:spcBef>
              <a:spcAft>
                <a:spcPts val="0"/>
              </a:spcAft>
              <a:buClr>
                <a:schemeClr val="dk1"/>
              </a:buClr>
              <a:buSzPts val="1800"/>
              <a:buFont typeface="Arial"/>
              <a:buChar char="•"/>
            </a:pPr>
            <a:r>
              <a:rPr lang="en-GB" sz="1800">
                <a:solidFill>
                  <a:schemeClr val="dk1"/>
                </a:solidFill>
                <a:latin typeface="Calibri"/>
                <a:ea typeface="Calibri"/>
                <a:cs typeface="Calibri"/>
                <a:sym typeface="Calibri"/>
              </a:rPr>
              <a:t>  Anthology of the creative writing competitions</a:t>
            </a:r>
            <a:endParaRPr/>
          </a:p>
          <a:p>
            <a:pPr indent="0" lvl="0" marL="0" marR="0" rtl="0" algn="l">
              <a:spcBef>
                <a:spcPts val="0"/>
              </a:spcBef>
              <a:spcAft>
                <a:spcPts val="0"/>
              </a:spcAft>
              <a:buNone/>
            </a:pPr>
            <a:r>
              <a:rPr lang="en-GB" sz="1800" u="sng">
                <a:solidFill>
                  <a:schemeClr val="dk1"/>
                </a:solidFill>
                <a:latin typeface="Calibri"/>
                <a:ea typeface="Calibri"/>
                <a:cs typeface="Calibri"/>
                <a:sym typeface="Calibri"/>
                <a:hlinkClick r:id="rId3">
                  <a:extLst>
                    <a:ext uri="{A12FA001-AC4F-418D-AE19-62706E023703}">
                      <ahyp:hlinkClr val="tx"/>
                    </a:ext>
                  </a:extLst>
                </a:hlinkClick>
              </a:rPr>
              <a:t>https://creativewritingink.co.uk/writing-competitions/</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rgbClr val="003058"/>
              </a:solidFill>
              <a:latin typeface="Calibri"/>
              <a:ea typeface="Calibri"/>
              <a:cs typeface="Calibri"/>
              <a:sym typeface="Calibri"/>
            </a:endParaRPr>
          </a:p>
          <a:p>
            <a:pPr indent="0" lvl="0" marL="0" marR="0" rtl="0" algn="l">
              <a:spcBef>
                <a:spcPts val="0"/>
              </a:spcBef>
              <a:spcAft>
                <a:spcPts val="0"/>
              </a:spcAft>
              <a:buNone/>
            </a:pPr>
            <a:r>
              <a:t/>
            </a:r>
            <a:endParaRPr sz="1800">
              <a:solidFill>
                <a:srgbClr val="003058"/>
              </a:solidFill>
              <a:latin typeface="Calibri"/>
              <a:ea typeface="Calibri"/>
              <a:cs typeface="Calibri"/>
              <a:sym typeface="Calibri"/>
            </a:endParaRPr>
          </a:p>
          <a:p>
            <a:pPr indent="-228600" lvl="0" marL="342900" marR="0" rtl="0" algn="l">
              <a:spcBef>
                <a:spcPts val="0"/>
              </a:spcBef>
              <a:spcAft>
                <a:spcPts val="0"/>
              </a:spcAft>
              <a:buClr>
                <a:schemeClr val="dk1"/>
              </a:buClr>
              <a:buSzPts val="1800"/>
              <a:buFont typeface="Arial"/>
              <a:buNone/>
            </a:pPr>
            <a:r>
              <a:t/>
            </a:r>
            <a:endParaRPr b="0" i="0" sz="1800">
              <a:solidFill>
                <a:srgbClr val="003058"/>
              </a:solidFill>
              <a:latin typeface="Calibri"/>
              <a:ea typeface="Calibri"/>
              <a:cs typeface="Calibri"/>
              <a:sym typeface="Calibri"/>
            </a:endParaRPr>
          </a:p>
          <a:p>
            <a:pPr indent="-342900" lvl="0" marL="342900" marR="0" rtl="0" algn="l">
              <a:spcBef>
                <a:spcPts val="0"/>
              </a:spcBef>
              <a:spcAft>
                <a:spcPts val="0"/>
              </a:spcAft>
              <a:buClr>
                <a:srgbClr val="003058"/>
              </a:buClr>
              <a:buSzPts val="1800"/>
              <a:buFont typeface="Arial"/>
              <a:buChar char="•"/>
            </a:pPr>
            <a:r>
              <a:rPr b="0" i="0" lang="en-GB" sz="1800">
                <a:solidFill>
                  <a:srgbClr val="003058"/>
                </a:solidFill>
                <a:latin typeface="Calibri"/>
                <a:ea typeface="Calibri"/>
                <a:cs typeface="Calibri"/>
                <a:sym typeface="Calibri"/>
              </a:rPr>
              <a:t>National Association of Writers in Education</a:t>
            </a:r>
            <a:endParaRPr/>
          </a:p>
          <a:p>
            <a:pPr indent="0" lvl="0" marL="0" marR="0" rtl="0" algn="l">
              <a:spcBef>
                <a:spcPts val="0"/>
              </a:spcBef>
              <a:spcAft>
                <a:spcPts val="0"/>
              </a:spcAft>
              <a:buNone/>
            </a:pPr>
            <a:r>
              <a:rPr b="0" i="0" lang="en-GB" sz="1800" u="sng">
                <a:solidFill>
                  <a:srgbClr val="003058"/>
                </a:solidFill>
                <a:latin typeface="Calibri"/>
                <a:ea typeface="Calibri"/>
                <a:cs typeface="Calibri"/>
                <a:sym typeface="Calibri"/>
                <a:hlinkClick r:id="rId4">
                  <a:extLst>
                    <a:ext uri="{A12FA001-AC4F-418D-AE19-62706E023703}">
                      <ahyp:hlinkClr val="tx"/>
                    </a:ext>
                  </a:extLst>
                </a:hlinkClick>
              </a:rPr>
              <a:t>https://www.nawe.co.uk/the-writers-compass/events-and-opportunities/competitions-and-submissions.ht</a:t>
            </a:r>
            <a:r>
              <a:rPr lang="en-GB" sz="1800" u="sng">
                <a:solidFill>
                  <a:srgbClr val="003058"/>
                </a:solidFill>
                <a:latin typeface="Calibri"/>
                <a:ea typeface="Calibri"/>
                <a:cs typeface="Calibri"/>
                <a:sym typeface="Calibri"/>
                <a:hlinkClick r:id="rId5">
                  <a:extLst>
                    <a:ext uri="{A12FA001-AC4F-418D-AE19-62706E023703}">
                      <ahyp:hlinkClr val="tx"/>
                    </a:ext>
                  </a:extLst>
                </a:hlinkClick>
              </a:rPr>
              <a:t>m</a:t>
            </a:r>
            <a:r>
              <a:rPr b="0" i="0" lang="en-GB" sz="1800" u="sng">
                <a:solidFill>
                  <a:srgbClr val="003058"/>
                </a:solidFill>
                <a:latin typeface="Calibri"/>
                <a:ea typeface="Calibri"/>
                <a:cs typeface="Calibri"/>
                <a:sym typeface="Calibri"/>
                <a:hlinkClick r:id="rId6">
                  <a:extLst>
                    <a:ext uri="{A12FA001-AC4F-418D-AE19-62706E023703}">
                      <ahyp:hlinkClr val="tx"/>
                    </a:ext>
                  </a:extLst>
                </a:hlinkClick>
              </a:rPr>
              <a:t>l</a:t>
            </a:r>
            <a:endParaRPr b="0" i="0" sz="1800">
              <a:solidFill>
                <a:srgbClr val="003058"/>
              </a:solidFill>
              <a:latin typeface="Calibri"/>
              <a:ea typeface="Calibri"/>
              <a:cs typeface="Calibri"/>
              <a:sym typeface="Calibri"/>
            </a:endParaRPr>
          </a:p>
          <a:p>
            <a:pPr indent="0" lvl="0" marL="0" marR="0" rtl="0" algn="l">
              <a:spcBef>
                <a:spcPts val="0"/>
              </a:spcBef>
              <a:spcAft>
                <a:spcPts val="0"/>
              </a:spcAft>
              <a:buNone/>
            </a:pPr>
            <a:r>
              <a:t/>
            </a:r>
            <a:endParaRPr sz="1800">
              <a:solidFill>
                <a:srgbClr val="003058"/>
              </a:solidFill>
              <a:latin typeface="Calibri"/>
              <a:ea typeface="Calibri"/>
              <a:cs typeface="Calibri"/>
              <a:sym typeface="Calibri"/>
            </a:endParaRPr>
          </a:p>
          <a:p>
            <a:pPr indent="0" lvl="0" marL="0" marR="0" rtl="0" algn="l">
              <a:spcBef>
                <a:spcPts val="0"/>
              </a:spcBef>
              <a:spcAft>
                <a:spcPts val="0"/>
              </a:spcAft>
              <a:buNone/>
            </a:pPr>
            <a:r>
              <a:t/>
            </a:r>
            <a:endParaRPr sz="1800">
              <a:solidFill>
                <a:srgbClr val="003058"/>
              </a:solidFill>
              <a:latin typeface="Calibri"/>
              <a:ea typeface="Calibri"/>
              <a:cs typeface="Calibri"/>
              <a:sym typeface="Calibri"/>
            </a:endParaRPr>
          </a:p>
          <a:p>
            <a:pPr indent="0" lvl="0" marL="0" marR="0" rtl="0" algn="l">
              <a:spcBef>
                <a:spcPts val="0"/>
              </a:spcBef>
              <a:spcAft>
                <a:spcPts val="0"/>
              </a:spcAft>
              <a:buNone/>
            </a:pPr>
            <a:r>
              <a:t/>
            </a:r>
            <a:endParaRPr b="0" i="0" sz="1800">
              <a:solidFill>
                <a:srgbClr val="003058"/>
              </a:solidFill>
              <a:latin typeface="Calibri"/>
              <a:ea typeface="Calibri"/>
              <a:cs typeface="Calibri"/>
              <a:sym typeface="Calibri"/>
            </a:endParaRPr>
          </a:p>
          <a:p>
            <a:pPr indent="-342900" lvl="0" marL="342900" marR="0" rtl="0" algn="l">
              <a:spcBef>
                <a:spcPts val="0"/>
              </a:spcBef>
              <a:spcAft>
                <a:spcPts val="0"/>
              </a:spcAft>
              <a:buClr>
                <a:srgbClr val="003058"/>
              </a:buClr>
              <a:buSzPts val="1800"/>
              <a:buFont typeface="Arial"/>
              <a:buChar char="•"/>
            </a:pPr>
            <a:r>
              <a:rPr lang="en-GB" sz="1800">
                <a:solidFill>
                  <a:srgbClr val="003058"/>
                </a:solidFill>
                <a:latin typeface="Calibri"/>
                <a:ea typeface="Calibri"/>
                <a:cs typeface="Calibri"/>
                <a:sym typeface="Calibri"/>
              </a:rPr>
              <a:t>BBC  Writers Room Opportunities</a:t>
            </a:r>
            <a:endParaRPr/>
          </a:p>
          <a:p>
            <a:pPr indent="0" lvl="0" marL="0" marR="0" rtl="0" algn="l">
              <a:spcBef>
                <a:spcPts val="0"/>
              </a:spcBef>
              <a:spcAft>
                <a:spcPts val="0"/>
              </a:spcAft>
              <a:buNone/>
            </a:pPr>
            <a:r>
              <a:rPr lang="en-GB" sz="1800" u="sng">
                <a:solidFill>
                  <a:srgbClr val="003058"/>
                </a:solidFill>
                <a:latin typeface="Calibri"/>
                <a:ea typeface="Calibri"/>
                <a:cs typeface="Calibri"/>
                <a:sym typeface="Calibri"/>
                <a:hlinkClick r:id="rId7">
                  <a:extLst>
                    <a:ext uri="{A12FA001-AC4F-418D-AE19-62706E023703}">
                      <ahyp:hlinkClr val="tx"/>
                    </a:ext>
                  </a:extLst>
                </a:hlinkClick>
              </a:rPr>
              <a:t>https://www.bbc.co.uk/writersroom/opportunities</a:t>
            </a:r>
            <a:endParaRPr sz="1800">
              <a:solidFill>
                <a:srgbClr val="003058"/>
              </a:solidFill>
              <a:latin typeface="Calibri"/>
              <a:ea typeface="Calibri"/>
              <a:cs typeface="Calibri"/>
              <a:sym typeface="Calibri"/>
            </a:endParaRPr>
          </a:p>
          <a:p>
            <a:pPr indent="0" lvl="0" marL="0" marR="0" rtl="0" algn="l">
              <a:spcBef>
                <a:spcPts val="0"/>
              </a:spcBef>
              <a:spcAft>
                <a:spcPts val="0"/>
              </a:spcAft>
              <a:buNone/>
            </a:pPr>
            <a:r>
              <a:t/>
            </a:r>
            <a:endParaRPr b="0" i="0" sz="1800">
              <a:solidFill>
                <a:srgbClr val="003058"/>
              </a:solidFill>
              <a:latin typeface="Calibri"/>
              <a:ea typeface="Calibri"/>
              <a:cs typeface="Calibri"/>
              <a:sym typeface="Calibri"/>
            </a:endParaRPr>
          </a:p>
        </p:txBody>
      </p:sp>
      <p:sp>
        <p:nvSpPr>
          <p:cNvPr id="151" name="Google Shape;151;p8"/>
          <p:cNvSpPr txBox="1"/>
          <p:nvPr/>
        </p:nvSpPr>
        <p:spPr>
          <a:xfrm>
            <a:off x="-180528" y="260648"/>
            <a:ext cx="91440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60000"/>
              </a:lnSpc>
              <a:spcBef>
                <a:spcPts val="0"/>
              </a:spcBef>
              <a:spcAft>
                <a:spcPts val="0"/>
              </a:spcAft>
              <a:buNone/>
            </a:pPr>
            <a:r>
              <a:rPr lang="en-GB" sz="2800">
                <a:solidFill>
                  <a:srgbClr val="FF0000"/>
                </a:solidFill>
                <a:latin typeface="Calibri"/>
                <a:ea typeface="Calibri"/>
                <a:cs typeface="Calibri"/>
                <a:sym typeface="Calibri"/>
              </a:rPr>
              <a:t>Competitive Poetry and Writing Opportunities</a:t>
            </a:r>
            <a:endParaRPr/>
          </a:p>
          <a:p>
            <a:pPr indent="0" lvl="0" marL="0" marR="0" rtl="0" algn="ctr">
              <a:lnSpc>
                <a:spcPct val="160000"/>
              </a:lnSpc>
              <a:spcBef>
                <a:spcPts val="0"/>
              </a:spcBef>
              <a:spcAft>
                <a:spcPts val="0"/>
              </a:spcAft>
              <a:buNone/>
            </a:pPr>
            <a:r>
              <a:t/>
            </a:r>
            <a:endParaRPr b="1" sz="2400" u="sng">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2016-01-16T14:29:31Z</dcterms:created>
  <dc:creator>lena</dc:creator>
</cp:coreProperties>
</file>