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iNeefT9Gh84xtzClrk7nW7/31R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regular.fntdata"/><Relationship Id="rId14" Type="http://schemas.openxmlformats.org/officeDocument/2006/relationships/slide" Target="slides/slide10.xml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769476" y="220196"/>
            <a:ext cx="9422524" cy="6637806"/>
          </a:xfrm>
          <a:custGeom>
            <a:rect b="b" l="l" r="r" t="t"/>
            <a:pathLst>
              <a:path extrusionOk="0" h="5770597" w="8191500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 rot="-3079828">
            <a:off x="1613162" y="1492572"/>
            <a:ext cx="2987899" cy="2987899"/>
          </a:xfrm>
          <a:prstGeom prst="arc">
            <a:avLst>
              <a:gd fmla="val 14455503" name="adj1"/>
              <a:gd fmla="val 227775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>
            <p:ph type="ctrTitle"/>
          </p:nvPr>
        </p:nvSpPr>
        <p:spPr>
          <a:xfrm>
            <a:off x="4038600" y="1939159"/>
            <a:ext cx="7644627" cy="2751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/>
              <a:t>Конференции по Славистике и Культуре Евразии в США</a:t>
            </a:r>
            <a:endParaRPr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038600" y="4782320"/>
            <a:ext cx="7644627" cy="1329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Сабина Аманбаева, Oklahoma City University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Требуются единомышленники, помощники и т. д. ☺</a:t>
            </a:r>
            <a:endParaRPr/>
          </a:p>
        </p:txBody>
      </p:sp>
      <p:sp>
        <p:nvSpPr>
          <p:cNvPr id="148" name="Google Shape;148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Статья про Абая Кунабаева и его связь с русской культурой – как переводчика, как проводника русской культуры, его восприятие русскоязычным населением Казахстана и т.д. Период - 20-ый век.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 u="sng"/>
              <a:t>Требуется помощь с работой с архивом в Алматы и Нур-Султане.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Сборник статей «Транскультурные влияния в советской анимации» - на Западе советские мультфильмы практически не знают, а ведь у нас были и есть такие талантливые режиссеры и мультипликаторы (Хитрук, Назаров, Бронзит и т.д.). Сборник – про связь советской и российской мультипликации с мировой. Есть 8 участников.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 u="sng"/>
              <a:t>Нужны специалисты по анимации для участия в сборнике</a:t>
            </a:r>
            <a:r>
              <a:rPr lang="ru-RU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 u="sng"/>
              <a:t>Готова поддержать </a:t>
            </a:r>
            <a:r>
              <a:rPr lang="ru-RU"/>
              <a:t>любые проекты про связь казахстанской литературы с мировой: переводы западных писателей на русский или перевод казахстанских писателей на английский, театральные постановки Шекспира в Казахстане, культурный обмен в других направлениях.</a:t>
            </a:r>
            <a:endParaRPr/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Главные конференции славистов в США</a:t>
            </a:r>
            <a:endParaRPr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742950" y="1543050"/>
            <a:ext cx="10610850" cy="4633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>
                <a:highlight>
                  <a:srgbClr val="FFFF00"/>
                </a:highlight>
              </a:rPr>
              <a:t>ASEEES</a:t>
            </a:r>
            <a:r>
              <a:rPr lang="ru-RU"/>
              <a:t> – Ассоциация по изучению Славистики, Восточной Европы и Евразии. Самая большая ассоциация славистов в США.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>
                <a:highlight>
                  <a:srgbClr val="FFFF00"/>
                </a:highlight>
              </a:rPr>
              <a:t>AATSEEL </a:t>
            </a:r>
            <a:r>
              <a:rPr lang="ru-RU"/>
              <a:t>– Американская ассоциация учителей славянских и восточно-европейских языков. Включает педагогику, литературу и культуру.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>
                <a:highlight>
                  <a:srgbClr val="00FFFF"/>
                </a:highlight>
              </a:rPr>
              <a:t>Международная организация ICCEES </a:t>
            </a:r>
            <a:r>
              <a:rPr lang="ru-RU"/>
              <a:t>(International Council for Central and East European Studies) – проводит конгресс (World Congress) каждые 5 лет. Скоро будет в Монреале, Канада, в августе 2021 г. (До этого было в Японии, Швеции, Германии)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>
                <a:highlight>
                  <a:srgbClr val="00FF00"/>
                </a:highlight>
              </a:rPr>
              <a:t>Региональные конференции славистов в США </a:t>
            </a:r>
            <a:r>
              <a:rPr lang="ru-RU"/>
              <a:t>– дочерние организации ASEEES, например, Central Slavic Conference (</a:t>
            </a:r>
            <a:r>
              <a:rPr b="0" i="0" lang="ru-RU"/>
              <a:t>Missouri, Kansas, Colorado, Nebraska, Iowa, and Oklahoma, но участвовать могут все), Northeast SEEES conference (New England + New York, NJ, PA, and DE), and 4 more.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>
                <a:highlight>
                  <a:srgbClr val="FF00FF"/>
                </a:highlight>
              </a:rPr>
              <a:t>CARTA</a:t>
            </a:r>
            <a:r>
              <a:rPr lang="ru-RU"/>
              <a:t> – Oklahoma regional conference with annual conference in different states. Contact: Sabina Amanbayeva and Mara Sukholutskaya.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 txBox="1"/>
          <p:nvPr>
            <p:ph type="title"/>
          </p:nvPr>
        </p:nvSpPr>
        <p:spPr>
          <a:xfrm>
            <a:off x="838200" y="58521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ASEEES conference (www.aseees.org)</a:t>
            </a:r>
            <a:endParaRPr/>
          </a:p>
        </p:txBody>
      </p:sp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 b="-3" l="0" r="4159" t="0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7343774" y="2686050"/>
            <a:ext cx="4006978" cy="3490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ru-RU" sz="2200"/>
              <a:t>Cамая большая конференция славистов в США, проводится </a:t>
            </a:r>
            <a:r>
              <a:rPr lang="ru-RU" sz="2200">
                <a:highlight>
                  <a:srgbClr val="FFFF00"/>
                </a:highlight>
              </a:rPr>
              <a:t>в ноябре </a:t>
            </a:r>
            <a:r>
              <a:rPr lang="ru-RU" sz="2200"/>
              <a:t>каждого года (oколо 2,600 участников на каждой ежегодичной конференции)</a:t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ru-RU" sz="2200"/>
              <a:t>Темы охватывают Центральную Азию, Кавказ, Россию и Восточную Европу </a:t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ru-RU" sz="2000">
                <a:latin typeface="Times New Roman"/>
                <a:ea typeface="Times New Roman"/>
                <a:cs typeface="Times New Roman"/>
                <a:sym typeface="Times New Roman"/>
              </a:rPr>
              <a:t>2021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: в Новом Орлеане и в Зуме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2F30"/>
              </a:buClr>
              <a:buSzPts val="2000"/>
              <a:buFont typeface="Arial"/>
              <a:buChar char="•"/>
            </a:pPr>
            <a:r>
              <a:rPr b="1" i="0" lang="ru-RU" sz="2000">
                <a:solidFill>
                  <a:srgbClr val="312F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2022</a:t>
            </a:r>
            <a:r>
              <a:rPr b="0" i="0" lang="ru-RU" sz="2000">
                <a:solidFill>
                  <a:srgbClr val="312F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Чикаго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2F30"/>
              </a:buClr>
              <a:buSzPts val="2000"/>
              <a:buFont typeface="Arial"/>
              <a:buChar char="•"/>
            </a:pPr>
            <a:r>
              <a:rPr b="1" i="0" lang="ru-RU" sz="2000">
                <a:solidFill>
                  <a:srgbClr val="312F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2023</a:t>
            </a:r>
            <a:r>
              <a:rPr b="0" i="0" lang="ru-RU" sz="2000">
                <a:solidFill>
                  <a:srgbClr val="312F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:Филадельфия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Sample ASEEES panels on Kazakhstan</a:t>
            </a:r>
            <a:endParaRPr/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Char char="•"/>
            </a:pPr>
            <a:r>
              <a:rPr i="0" lang="ru-RU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Soviet Rear of 1941-1945: Peculiarities of Daily Life during War Time (Based on Russian and Kazakhstani Materials) – History after 1924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2800"/>
              <a:buChar char="•"/>
            </a:pPr>
            <a:r>
              <a:rPr i="0" lang="ru-RU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Clashing Ideologies: Language, Identity and Politics in Ukraine and Kazakhstan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2800"/>
              <a:buChar char="•"/>
            </a:pPr>
            <a:r>
              <a:rPr i="0" lang="ru-RU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"Russophone Voices" II: On the Margins of Russophonia? Exploring Genres, Languages, and Spaces of Russophone Literature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2800"/>
              <a:buChar char="•"/>
            </a:pPr>
            <a:r>
              <a:rPr i="0" lang="ru-RU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Postcolonial Ecologies in (Post-)Soviet Cinema and Literature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2800"/>
              <a:buChar char="•"/>
            </a:pPr>
            <a:r>
              <a:rPr i="0" lang="ru-RU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Transcultural Influences in Soviet Animation</a:t>
            </a:r>
            <a:endParaRPr i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i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i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Как подать заявку на участие</a:t>
            </a:r>
            <a:endParaRPr/>
          </a:p>
        </p:txBody>
      </p:sp>
      <p:sp>
        <p:nvSpPr>
          <p:cNvPr id="117" name="Google Shape;117;p5"/>
          <p:cNvSpPr txBox="1"/>
          <p:nvPr>
            <p:ph idx="1" type="body"/>
          </p:nvPr>
        </p:nvSpPr>
        <p:spPr>
          <a:xfrm>
            <a:off x="838200" y="1571625"/>
            <a:ext cx="10515600" cy="46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Заявку на участие в конференции </a:t>
            </a:r>
            <a:r>
              <a:rPr b="1" lang="ru-RU"/>
              <a:t>принимают до 1-го марта </a:t>
            </a:r>
            <a:r>
              <a:rPr lang="ru-RU"/>
              <a:t>через www.aseees.org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Каждый год есть общая тема, как например, “Diversity, Intersectionality, Interdisplinarity” в этом 2021 г.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Лучше собрать группу участников и </a:t>
            </a:r>
            <a:r>
              <a:rPr b="1" lang="ru-RU"/>
              <a:t>образовать секцию (“panel”)</a:t>
            </a:r>
            <a:r>
              <a:rPr lang="ru-RU"/>
              <a:t>, чем подавать индивидуальные заявки на доклад.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“Panel” обычно состоит из </a:t>
            </a:r>
            <a:r>
              <a:rPr b="1" lang="ru-RU"/>
              <a:t>3-4 докладчиков </a:t>
            </a:r>
            <a:r>
              <a:rPr lang="ru-RU"/>
              <a:t>(“presenters”), </a:t>
            </a:r>
            <a:r>
              <a:rPr b="1" lang="ru-RU"/>
              <a:t>1 человека, который представляет докладчиков </a:t>
            </a:r>
            <a:r>
              <a:rPr lang="ru-RU"/>
              <a:t>(“chair”), </a:t>
            </a:r>
            <a:r>
              <a:rPr b="1" lang="ru-RU"/>
              <a:t>1 человека, который ведет  дискуссию </a:t>
            </a:r>
            <a:r>
              <a:rPr lang="ru-RU"/>
              <a:t>(“discussant”). Роли “chair” and “discussant” может выполнять один и тот же человек.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Чтобы подать заявку на секцию (“panel”), вам нужна тема, краткое описание важности этой темы (2-3 абзаца) и краткое содержание доклада (3-5 предложений) от каждого докладчика.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Важно, чтобы ваша секция была </a:t>
            </a:r>
            <a:r>
              <a:rPr b="1" lang="ru-RU"/>
              <a:t>обьединена общей темой, но представляла разные взгляды и направления</a:t>
            </a:r>
            <a:r>
              <a:rPr lang="ru-RU"/>
              <a:t>. Докладчики должны быть как минимум с двух разных университетов.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Возможность проведения Круглого Стола (roundtable) с 6-8 участниками.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Membership dues</a:t>
            </a:r>
            <a:endParaRPr/>
          </a:p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771525" y="1476375"/>
            <a:ext cx="10582275" cy="4700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Для граждан Евразии (Казахстан) и Восточной Европы присоединиться к организации стоит $30 в год  при доходе меньше $30,000 в год. Студентам - $15 в год.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Организатор секции должен являться членом ASEEES при подаче заявки на участие. Все остальные участники (докладчики и т.д.) могут заплатить членский взнос позже, когда секцию одобрят. </a:t>
            </a:r>
            <a:r>
              <a:rPr lang="ru-RU" u="sng"/>
              <a:t>Но все должны создать профиль на странице ASEEES до подачи заявки</a:t>
            </a:r>
            <a:r>
              <a:rPr lang="ru-RU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>
                <a:highlight>
                  <a:srgbClr val="FFFF00"/>
                </a:highlight>
              </a:rPr>
              <a:t>Regional Scholar Travel Grant </a:t>
            </a:r>
            <a:r>
              <a:rPr lang="ru-RU"/>
              <a:t>– грант до $1,000 для граждан стран Евразии и Восточной Европы. Заявки </a:t>
            </a:r>
            <a:r>
              <a:rPr b="0" i="0" lang="ru-RU" sz="2800" u="none" cap="none" strike="noStrike">
                <a:latin typeface="Arial"/>
                <a:ea typeface="Arial"/>
                <a:cs typeface="Arial"/>
                <a:sym typeface="Arial"/>
              </a:rPr>
              <a:t>оцениваются по интеллектуальному достоинству доклада. Приоретет отдается кандидатам, которые впервые участвуют в конференции и ученым, чьи университеты предлагают ограниченное финансирование. </a:t>
            </a:r>
            <a:r>
              <a:rPr lang="ru-RU"/>
              <a:t>Срок подачи – до 21-го мая.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24" name="Google Shape;124;p6"/>
          <p:cNvSpPr/>
          <p:nvPr/>
        </p:nvSpPr>
        <p:spPr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Зачем участвовать в конференции</a:t>
            </a:r>
            <a:endParaRPr/>
          </a:p>
        </p:txBody>
      </p:sp>
      <p:sp>
        <p:nvSpPr>
          <p:cNvPr id="130" name="Google Shape;130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Вопросы от публики и от дискуссанта – возможность улучшить свою работу.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Возможность познакомиться с другими специалистами в этой области – можно сходить на похожие секции и узнать, кто еще работает над этой темой и что об этом говорят и пишут сейчас.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Многие секции перерастают в сборники статей. Networking opportunities.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Book exhibit – выставка разных издательств (книги, рассылки, возможность подать идею своей книги)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/>
              <a:t>Конференции проходят каждый год в разных больших городах США – можно использовать время между докладами, чтобы погулять по городу ☺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ru-RU" sz="4000">
                <a:highlight>
                  <a:srgbClr val="00FFFF"/>
                </a:highlight>
              </a:rPr>
              <a:t>AATSEEL</a:t>
            </a:r>
            <a:br>
              <a:rPr lang="ru-RU">
                <a:highlight>
                  <a:srgbClr val="00FFFF"/>
                </a:highlight>
              </a:rPr>
            </a:br>
            <a:r>
              <a:rPr lang="ru-RU" sz="4000"/>
              <a:t>Американская ассоциация учителей славянских и восточно-европейских языков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136" name="Google Shape;136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Конференция проходит </a:t>
            </a:r>
            <a:r>
              <a:rPr lang="ru-RU">
                <a:highlight>
                  <a:srgbClr val="FFFF00"/>
                </a:highlight>
              </a:rPr>
              <a:t>в феврале </a:t>
            </a:r>
            <a:r>
              <a:rPr lang="ru-RU"/>
              <a:t>каждого года в разных городах США. Будет проходить в Филадельфии в феврале 2022 г.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Три больших раздела: 1) </a:t>
            </a:r>
            <a:r>
              <a:rPr lang="ru-RU">
                <a:highlight>
                  <a:srgbClr val="00FF00"/>
                </a:highlight>
              </a:rPr>
              <a:t>лингвистика</a:t>
            </a:r>
            <a:r>
              <a:rPr lang="ru-RU"/>
              <a:t>; 2) </a:t>
            </a:r>
            <a:r>
              <a:rPr lang="ru-RU">
                <a:highlight>
                  <a:srgbClr val="00FF00"/>
                </a:highlight>
              </a:rPr>
              <a:t>педагогика и освоение второго языка;</a:t>
            </a:r>
            <a:r>
              <a:rPr lang="ru-RU"/>
              <a:t> 3) </a:t>
            </a:r>
            <a:r>
              <a:rPr lang="ru-RU">
                <a:highlight>
                  <a:srgbClr val="00FF00"/>
                </a:highlight>
              </a:rPr>
              <a:t>литература и культура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Можно создать “panel stream”, то есть несколько секций на одну и ту же тему и пригласить 4-6 участников до 15-го мая. Заявитель приглашает </a:t>
            </a:r>
            <a:r>
              <a:rPr lang="ru-RU"/>
              <a:t>только</a:t>
            </a:r>
            <a:r>
              <a:rPr lang="ru-RU"/>
              <a:t> половину участников.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Также можно подать заявку на уже имеющиеся “потоки” до 1-го июля или до 15-го августа.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Потоки секций для 2022 конференции </a:t>
            </a:r>
            <a:endParaRPr/>
          </a:p>
        </p:txBody>
      </p:sp>
      <p:sp>
        <p:nvSpPr>
          <p:cNvPr id="142" name="Google Shape;142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0" i="0" lang="ru-RU"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Teaching Methods with an Eye towards Equity</a:t>
            </a:r>
            <a:r>
              <a:rPr b="0" i="0" lang="ru-RU">
                <a:latin typeface="Open Sans"/>
                <a:ea typeface="Open Sans"/>
                <a:cs typeface="Open Sans"/>
                <a:sym typeface="Open Sans"/>
              </a:rPr>
              <a:t>: как создать инклюзивный класс, методы</a:t>
            </a:r>
            <a:endParaRPr b="0" i="0">
              <a:latin typeface="Open Sans"/>
              <a:ea typeface="Open Sans"/>
              <a:cs typeface="Open Sans"/>
              <a:sym typeface="Open San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>
                <a:highlight>
                  <a:srgbClr val="00FFFF"/>
                </a:highlight>
              </a:rPr>
              <a:t>Contemporaries</a:t>
            </a:r>
            <a:r>
              <a:rPr lang="ru-RU"/>
              <a:t>: Журнал «Современник» и его роль в развитии русской литературы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ru-RU">
                <a:highlight>
                  <a:srgbClr val="00FF00"/>
                </a:highlight>
              </a:rPr>
              <a:t>Othering and Authority in Slavic Studies</a:t>
            </a:r>
            <a:r>
              <a:rPr lang="ru-RU"/>
              <a:t>: славистика западная и славистика русская, отличия, конфликты и т.д.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0" i="0" lang="ru-RU"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Neverending History: New Historical Cinema in Russia</a:t>
            </a:r>
            <a:r>
              <a:rPr b="0" i="0" lang="ru-RU">
                <a:latin typeface="Open Sans"/>
                <a:ea typeface="Open Sans"/>
                <a:cs typeface="Open Sans"/>
                <a:sym typeface="Open Sans"/>
              </a:rPr>
              <a:t>: новое историческое кино в России, фильм К. Балагова «Дылда», «Дорогие товарищи» А. Кончаловского, «Дау» И. Хржановского и другие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0" i="0" lang="ru-RU">
                <a:highlight>
                  <a:srgbClr val="FF00FF"/>
                </a:highlight>
                <a:latin typeface="Open Sans"/>
                <a:ea typeface="Open Sans"/>
                <a:cs typeface="Open Sans"/>
                <a:sym typeface="Open Sans"/>
              </a:rPr>
              <a:t>Women Writers </a:t>
            </a:r>
            <a:r>
              <a:rPr lang="ru-RU">
                <a:highlight>
                  <a:srgbClr val="FF00FF"/>
                </a:highlight>
                <a:latin typeface="Open Sans"/>
                <a:ea typeface="Open Sans"/>
                <a:cs typeface="Open Sans"/>
                <a:sym typeface="Open Sans"/>
              </a:rPr>
              <a:t>and Artists in Slavic and Eurasian Literature and Culture </a:t>
            </a:r>
            <a:r>
              <a:rPr lang="ru-RU">
                <a:latin typeface="Open Sans"/>
                <a:ea typeface="Open Sans"/>
                <a:cs typeface="Open Sans"/>
                <a:sym typeface="Open Sans"/>
              </a:rPr>
              <a:t>(pre-20</a:t>
            </a:r>
            <a:r>
              <a:rPr baseline="30000" lang="ru-RU">
                <a:latin typeface="Open Sans"/>
                <a:ea typeface="Open Sans"/>
                <a:cs typeface="Open Sans"/>
                <a:sym typeface="Open Sans"/>
              </a:rPr>
              <a:t>th</a:t>
            </a:r>
            <a:r>
              <a:rPr lang="ru-RU">
                <a:latin typeface="Open Sans"/>
                <a:ea typeface="Open Sans"/>
                <a:cs typeface="Open Sans"/>
                <a:sym typeface="Open Sans"/>
              </a:rPr>
              <a:t> century): Писательницы и Художницы в лит-ре до 20-го века.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0" i="0" lang="ru-RU">
                <a:highlight>
                  <a:srgbClr val="00FF00"/>
                </a:highlight>
                <a:latin typeface="Open Sans"/>
                <a:ea typeface="Open Sans"/>
                <a:cs typeface="Open Sans"/>
                <a:sym typeface="Open Sans"/>
              </a:rPr>
              <a:t>Data, Technology, and Language Acquisition</a:t>
            </a:r>
            <a:r>
              <a:rPr b="0" i="0" lang="ru-RU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ru-RU">
                <a:latin typeface="Open Sans"/>
                <a:ea typeface="Open Sans"/>
                <a:cs typeface="Open Sans"/>
                <a:sym typeface="Open Sans"/>
              </a:rPr>
              <a:t>и</a:t>
            </a:r>
            <a:r>
              <a:rPr b="0" i="0" lang="ru-RU">
                <a:latin typeface="Open Sans"/>
                <a:ea typeface="Open Sans"/>
                <a:cs typeface="Open Sans"/>
                <a:sym typeface="Open Sans"/>
              </a:rPr>
              <a:t>зучения Языка и технология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0" i="0" lang="ru-RU"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The Counter Human: </a:t>
            </a:r>
            <a:r>
              <a:rPr b="0" i="0" lang="ru-RU">
                <a:latin typeface="Open Sans"/>
                <a:ea typeface="Open Sans"/>
                <a:cs typeface="Open Sans"/>
                <a:sym typeface="Open Sans"/>
              </a:rPr>
              <a:t>новый материализм, </a:t>
            </a:r>
            <a:r>
              <a:rPr lang="ru-RU">
                <a:latin typeface="Open Sans"/>
                <a:ea typeface="Open Sans"/>
                <a:cs typeface="Open Sans"/>
                <a:sym typeface="Open Sans"/>
              </a:rPr>
              <a:t>эко-критика, обьективизм и другие направления в литературе Евразии </a:t>
            </a:r>
            <a:endParaRPr b="0" i="0">
              <a:latin typeface="Open Sans"/>
              <a:ea typeface="Open Sans"/>
              <a:cs typeface="Open Sans"/>
              <a:sym typeface="Open Sans"/>
            </a:endParaRPr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2021-06-25T14:27:35Z</dcterms:created>
  <dc:creator>Sabina Amanbayeva</dc:creator>
</cp:coreProperties>
</file>